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4" r:id="rId3"/>
    <p:sldId id="304" r:id="rId4"/>
    <p:sldId id="302" r:id="rId5"/>
    <p:sldId id="303" r:id="rId6"/>
    <p:sldId id="305" r:id="rId7"/>
    <p:sldId id="312" r:id="rId8"/>
    <p:sldId id="324" r:id="rId9"/>
    <p:sldId id="306" r:id="rId10"/>
    <p:sldId id="310" r:id="rId11"/>
    <p:sldId id="309" r:id="rId12"/>
    <p:sldId id="308" r:id="rId13"/>
    <p:sldId id="313" r:id="rId14"/>
    <p:sldId id="311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5" r:id="rId25"/>
    <p:sldId id="336" r:id="rId26"/>
    <p:sldId id="327" r:id="rId27"/>
    <p:sldId id="326" r:id="rId28"/>
    <p:sldId id="329" r:id="rId29"/>
    <p:sldId id="330" r:id="rId30"/>
    <p:sldId id="331" r:id="rId31"/>
    <p:sldId id="333" r:id="rId32"/>
    <p:sldId id="332" r:id="rId33"/>
    <p:sldId id="337" r:id="rId34"/>
    <p:sldId id="338" r:id="rId35"/>
    <p:sldId id="340" r:id="rId36"/>
    <p:sldId id="341" r:id="rId37"/>
    <p:sldId id="342" r:id="rId38"/>
    <p:sldId id="343" r:id="rId39"/>
    <p:sldId id="294" r:id="rId40"/>
    <p:sldId id="344" r:id="rId41"/>
    <p:sldId id="345" r:id="rId42"/>
    <p:sldId id="346" r:id="rId43"/>
    <p:sldId id="259" r:id="rId44"/>
  </p:sldIdLst>
  <p:sldSz cx="9144000" cy="5143500" type="screen16x9"/>
  <p:notesSz cx="10234613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3">
          <p15:clr>
            <a:srgbClr val="A4A3A4"/>
          </p15:clr>
        </p15:guide>
        <p15:guide id="2" orient="horz" pos="849">
          <p15:clr>
            <a:srgbClr val="A4A3A4"/>
          </p15:clr>
        </p15:guide>
        <p15:guide id="3" pos="5443">
          <p15:clr>
            <a:srgbClr val="A4A3A4"/>
          </p15:clr>
        </p15:guide>
        <p15:guide id="4" pos="317">
          <p15:clr>
            <a:srgbClr val="A4A3A4"/>
          </p15:clr>
        </p15:guide>
        <p15:guide id="5" pos="2835">
          <p15:clr>
            <a:srgbClr val="A4A3A4"/>
          </p15:clr>
        </p15:guide>
        <p15:guide id="6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314" userDrawn="1">
          <p15:clr>
            <a:srgbClr val="A4A3A4"/>
          </p15:clr>
        </p15:guide>
        <p15:guide id="2" pos="6270" userDrawn="1">
          <p15:clr>
            <a:srgbClr val="A4A3A4"/>
          </p15:clr>
        </p15:guide>
        <p15:guide id="3" pos="1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37"/>
    <a:srgbClr val="FFFFFF"/>
    <a:srgbClr val="00A0F0"/>
    <a:srgbClr val="9E0E75"/>
    <a:srgbClr val="1500B0"/>
    <a:srgbClr val="F8F8F8"/>
    <a:srgbClr val="D22C2C"/>
    <a:srgbClr val="F5CFC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37" autoAdjust="0"/>
    <p:restoredTop sz="60588" autoAdjust="0"/>
  </p:normalViewPr>
  <p:slideViewPr>
    <p:cSldViewPr snapToObjects="1" showGuides="1">
      <p:cViewPr varScale="1">
        <p:scale>
          <a:sx n="100" d="100"/>
          <a:sy n="100" d="100"/>
        </p:scale>
        <p:origin x="1458" y="84"/>
      </p:cViewPr>
      <p:guideLst>
        <p:guide orient="horz" pos="3003"/>
        <p:guide orient="horz" pos="849"/>
        <p:guide pos="5443"/>
        <p:guide pos="317"/>
        <p:guide pos="2835"/>
        <p:guide pos="2925"/>
      </p:guideLst>
    </p:cSldViewPr>
  </p:slideViewPr>
  <p:outlineViewPr>
    <p:cViewPr>
      <p:scale>
        <a:sx n="33" d="100"/>
        <a:sy n="33" d="100"/>
      </p:scale>
      <p:origin x="0" y="69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1404" y="96"/>
      </p:cViewPr>
      <p:guideLst>
        <p:guide orient="horz" pos="4314"/>
        <p:guide pos="6270"/>
        <p:guide pos="17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134314" y="6554276"/>
            <a:ext cx="4434999" cy="354965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pPr algn="l"/>
            <a:fld id="{4A646E01-4CB0-42FA-B72B-BC707505B48C}" type="slidenum">
              <a:rPr lang="de-DE" smtClean="0">
                <a:latin typeface="Arial" pitchFamily="34" charset="0"/>
                <a:cs typeface="Arial" pitchFamily="34" charset="0"/>
              </a:rPr>
              <a:pPr algn="l"/>
              <a:t>‹#›</a:t>
            </a:fld>
            <a:endParaRPr lang="de-DE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54" y="6617708"/>
            <a:ext cx="1973478" cy="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90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9040" tIns="49520" rIns="99040" bIns="49520" rtlCol="0">
            <a:norm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31475" y="6554669"/>
            <a:ext cx="4434999" cy="354965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+mj-lt"/>
                <a:cs typeface="Arial" pitchFamily="34" charset="0"/>
              </a:defRPr>
            </a:lvl1pPr>
          </a:lstStyle>
          <a:p>
            <a:fld id="{DD13E7D8-19C7-4859-8297-556DC4C5C26F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54" y="6617708"/>
            <a:ext cx="1973478" cy="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defRPr sz="1200" b="1" kern="1200">
        <a:solidFill>
          <a:schemeClr val="tx2"/>
        </a:solidFill>
        <a:latin typeface="+mn-lt"/>
        <a:ea typeface="+mn-ea"/>
        <a:cs typeface="Arial" pitchFamily="34" charset="0"/>
      </a:defRPr>
    </a:lvl1pPr>
    <a:lvl2pPr marL="0" indent="0" algn="l" defTabSz="914400" rtl="0" eaLnBrk="1" latinLnBrk="0" hangingPunct="1">
      <a:spcBef>
        <a:spcPts val="800"/>
      </a:spcBef>
      <a:defRPr sz="1200" kern="1200">
        <a:solidFill>
          <a:schemeClr val="tx2"/>
        </a:solidFill>
        <a:latin typeface="+mj-lt"/>
        <a:ea typeface="+mn-ea"/>
        <a:cs typeface="Arial" pitchFamily="34" charset="0"/>
      </a:defRPr>
    </a:lvl2pPr>
    <a:lvl3pPr marL="180000" indent="-180000" algn="l" defTabSz="914400" rtl="0" eaLnBrk="1" latinLnBrk="0" hangingPunct="1">
      <a:spcBef>
        <a:spcPts val="800"/>
      </a:spcBef>
      <a:buClr>
        <a:schemeClr val="accent2"/>
      </a:buClr>
      <a:buFont typeface="Calibri Light" pitchFamily="34" charset="0"/>
      <a:buChar char="•"/>
      <a:defRPr sz="1200" kern="1200">
        <a:solidFill>
          <a:schemeClr val="tx2"/>
        </a:solidFill>
        <a:latin typeface="+mj-lt"/>
        <a:ea typeface="+mn-ea"/>
        <a:cs typeface="Arial" pitchFamily="34" charset="0"/>
      </a:defRPr>
    </a:lvl3pPr>
    <a:lvl4pPr marL="360000" indent="-179388" algn="l" defTabSz="914400" rtl="0" eaLnBrk="1" latinLnBrk="0" hangingPunct="1">
      <a:spcBef>
        <a:spcPts val="400"/>
      </a:spcBef>
      <a:buFont typeface="Arial" pitchFamily="34" charset="0"/>
      <a:buChar char="–"/>
      <a:defRPr sz="1200" kern="1200">
        <a:solidFill>
          <a:schemeClr val="tx2"/>
        </a:solidFill>
        <a:latin typeface="+mj-lt"/>
        <a:ea typeface="+mn-ea"/>
        <a:cs typeface="Arial" pitchFamily="34" charset="0"/>
      </a:defRPr>
    </a:lvl4pPr>
    <a:lvl5pPr marL="540000" indent="-180000" algn="l" defTabSz="914400" rtl="0" eaLnBrk="1" latinLnBrk="0" hangingPunct="1">
      <a:spcBef>
        <a:spcPts val="400"/>
      </a:spcBef>
      <a:buFont typeface="Arial" pitchFamily="34" charset="0"/>
      <a:buChar char="–"/>
      <a:defRPr sz="1200" kern="1200">
        <a:solidFill>
          <a:schemeClr val="tx2"/>
        </a:solidFill>
        <a:latin typeface="+mj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691" indent="-17769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438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691" indent="-177691" defTabSz="947684">
              <a:spcBef>
                <a:spcPts val="1244"/>
              </a:spcBef>
              <a:buFontTx/>
              <a:buChar char="-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400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28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834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309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469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32089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6303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14141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579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1736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3003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b="0" i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6354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1077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526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691" indent="-177691" defTabSz="947684">
              <a:spcBef>
                <a:spcPts val="1244"/>
              </a:spcBef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38868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0204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691" indent="-177691" defTabSz="947684">
              <a:spcBef>
                <a:spcPts val="1244"/>
              </a:spcBef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93976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38126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1655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29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995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7684">
              <a:spcBef>
                <a:spcPts val="1244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75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0209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691" indent="-17769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3410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9948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8299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8896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29709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2231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2" indent="0"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8662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9077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39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88113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40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091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08246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41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56208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6921" indent="-236921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42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584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92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64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0281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68444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3E7D8-19C7-4859-8297-556DC4C5C26F}" type="slidenum">
              <a:rPr lang="en-GB" noProof="0" smtClean="0"/>
              <a:pPr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103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04216" y="2044859"/>
            <a:ext cx="6012000" cy="369332"/>
          </a:xfrm>
        </p:spPr>
        <p:txBody>
          <a:bodyPr anchor="t" anchorCtr="0"/>
          <a:lstStyle>
            <a:lvl1pPr algn="l">
              <a:defRPr sz="2400">
                <a:latin typeface="+mn-lt"/>
              </a:defRPr>
            </a:lvl1pPr>
          </a:lstStyle>
          <a:p>
            <a:r>
              <a:rPr lang="en-GB" noProof="0" smtClean="0"/>
              <a:t>Click to add title</a:t>
            </a:r>
            <a:endParaRPr lang="en-GB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4216" y="2905164"/>
            <a:ext cx="6012000" cy="276999"/>
          </a:xfrm>
        </p:spPr>
        <p:txBody>
          <a:bodyPr anchor="t" anchorCtr="0"/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smtClean="0"/>
              <a:t>Click to add subtitle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4216" y="3796466"/>
            <a:ext cx="6012000" cy="215444"/>
          </a:xfrm>
        </p:spPr>
        <p:txBody>
          <a:bodyPr anchor="t" anchorCtr="0"/>
          <a:lstStyle>
            <a:lvl1pPr>
              <a:spcBef>
                <a:spcPts val="0"/>
              </a:spcBef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Place  |  Date</a:t>
            </a:r>
            <a:endParaRPr lang="en-GB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60" y="483518"/>
            <a:ext cx="1773692" cy="6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llipse 11"/>
          <p:cNvSpPr/>
          <p:nvPr userDrawn="1"/>
        </p:nvSpPr>
        <p:spPr>
          <a:xfrm>
            <a:off x="504835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 userDrawn="1"/>
        </p:nvSpPr>
        <p:spPr>
          <a:xfrm>
            <a:off x="756094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 userDrawn="1"/>
        </p:nvCxnSpPr>
        <p:spPr bwMode="gray">
          <a:xfrm>
            <a:off x="503756" y="3651870"/>
            <a:ext cx="6012000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 17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79388" y="201613"/>
            <a:ext cx="8778875" cy="4943475"/>
          </a:xfrm>
          <a:custGeom>
            <a:avLst/>
            <a:gdLst>
              <a:gd name="T0" fmla="*/ 2767 w 2767"/>
              <a:gd name="T1" fmla="*/ 1558 h 1558"/>
              <a:gd name="T2" fmla="*/ 2767 w 2767"/>
              <a:gd name="T3" fmla="*/ 69 h 1558"/>
              <a:gd name="T4" fmla="*/ 2698 w 2767"/>
              <a:gd name="T5" fmla="*/ 0 h 1558"/>
              <a:gd name="T6" fmla="*/ 69 w 2767"/>
              <a:gd name="T7" fmla="*/ 0 h 1558"/>
              <a:gd name="T8" fmla="*/ 0 w 2767"/>
              <a:gd name="T9" fmla="*/ 69 h 1558"/>
              <a:gd name="T10" fmla="*/ 0 w 2767"/>
              <a:gd name="T11" fmla="*/ 1558 h 1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67" h="1558">
                <a:moveTo>
                  <a:pt x="2767" y="1558"/>
                </a:moveTo>
                <a:cubicBezTo>
                  <a:pt x="2767" y="69"/>
                  <a:pt x="2767" y="69"/>
                  <a:pt x="2767" y="69"/>
                </a:cubicBezTo>
                <a:cubicBezTo>
                  <a:pt x="2767" y="31"/>
                  <a:pt x="2736" y="0"/>
                  <a:pt x="2698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31" y="0"/>
                  <a:pt x="0" y="31"/>
                  <a:pt x="0" y="69"/>
                </a:cubicBezTo>
                <a:cubicBezTo>
                  <a:pt x="0" y="1558"/>
                  <a:pt x="0" y="1558"/>
                  <a:pt x="0" y="1558"/>
                </a:cubicBezTo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107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f der gleichen Seite des Rechtecks liegende Ecken abrunden 9"/>
          <p:cNvSpPr/>
          <p:nvPr userDrawn="1"/>
        </p:nvSpPr>
        <p:spPr bwMode="gray">
          <a:xfrm>
            <a:off x="179512" y="195262"/>
            <a:ext cx="8784976" cy="4948238"/>
          </a:xfrm>
          <a:custGeom>
            <a:avLst/>
            <a:gdLst/>
            <a:ahLst/>
            <a:cxnLst/>
            <a:rect l="l" t="t" r="r" b="b"/>
            <a:pathLst>
              <a:path w="8784976" h="4948238">
                <a:moveTo>
                  <a:pt x="218940" y="0"/>
                </a:moveTo>
                <a:lnTo>
                  <a:pt x="8566036" y="0"/>
                </a:lnTo>
                <a:cubicBezTo>
                  <a:pt x="8686953" y="0"/>
                  <a:pt x="8784976" y="98023"/>
                  <a:pt x="8784976" y="218940"/>
                </a:cubicBezTo>
                <a:lnTo>
                  <a:pt x="8784976" y="4948238"/>
                </a:lnTo>
                <a:lnTo>
                  <a:pt x="0" y="4948238"/>
                </a:lnTo>
                <a:lnTo>
                  <a:pt x="0" y="218940"/>
                </a:lnTo>
                <a:cubicBezTo>
                  <a:pt x="0" y="98023"/>
                  <a:pt x="98023" y="0"/>
                  <a:pt x="218940" y="0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04216" y="2044859"/>
            <a:ext cx="6012000" cy="369332"/>
          </a:xfrm>
        </p:spPr>
        <p:txBody>
          <a:bodyPr anchor="t" anchorCtr="0"/>
          <a:lstStyle>
            <a:lvl1pPr algn="l">
              <a:defRPr sz="2400">
                <a:latin typeface="+mn-lt"/>
              </a:defRPr>
            </a:lvl1pPr>
          </a:lstStyle>
          <a:p>
            <a:r>
              <a:rPr lang="en-GB" noProof="0" smtClean="0"/>
              <a:t>Click to add title</a:t>
            </a:r>
            <a:endParaRPr lang="en-GB" noProof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60" y="483518"/>
            <a:ext cx="1773692" cy="6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llipse 11"/>
          <p:cNvSpPr/>
          <p:nvPr userDrawn="1"/>
        </p:nvSpPr>
        <p:spPr bwMode="gray">
          <a:xfrm>
            <a:off x="504835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 userDrawn="1"/>
        </p:nvSpPr>
        <p:spPr bwMode="gray">
          <a:xfrm>
            <a:off x="756094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 userDrawn="1"/>
        </p:nvCxnSpPr>
        <p:spPr bwMode="gray">
          <a:xfrm>
            <a:off x="503756" y="2930400"/>
            <a:ext cx="6012000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04216" y="3075806"/>
            <a:ext cx="6012000" cy="3077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>
              <a:spcBef>
                <a:spcPts val="0"/>
              </a:spcBef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</p:txBody>
      </p:sp>
      <p:sp>
        <p:nvSpPr>
          <p:cNvPr id="15" name="Freihandform 14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490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f der gleichen Seite des Rechtecks liegende Ecken abrunden 9"/>
          <p:cNvSpPr/>
          <p:nvPr userDrawn="1"/>
        </p:nvSpPr>
        <p:spPr bwMode="gray">
          <a:xfrm>
            <a:off x="179512" y="195262"/>
            <a:ext cx="8784976" cy="4948238"/>
          </a:xfrm>
          <a:custGeom>
            <a:avLst/>
            <a:gdLst/>
            <a:ahLst/>
            <a:cxnLst/>
            <a:rect l="l" t="t" r="r" b="b"/>
            <a:pathLst>
              <a:path w="8784976" h="4948238">
                <a:moveTo>
                  <a:pt x="218940" y="0"/>
                </a:moveTo>
                <a:lnTo>
                  <a:pt x="8566036" y="0"/>
                </a:lnTo>
                <a:cubicBezTo>
                  <a:pt x="8686953" y="0"/>
                  <a:pt x="8784976" y="98023"/>
                  <a:pt x="8784976" y="218940"/>
                </a:cubicBezTo>
                <a:lnTo>
                  <a:pt x="8784976" y="4948238"/>
                </a:lnTo>
                <a:lnTo>
                  <a:pt x="0" y="4948238"/>
                </a:lnTo>
                <a:lnTo>
                  <a:pt x="0" y="218940"/>
                </a:lnTo>
                <a:cubicBezTo>
                  <a:pt x="0" y="98023"/>
                  <a:pt x="98023" y="0"/>
                  <a:pt x="218940" y="0"/>
                </a:cubicBezTo>
                <a:close/>
              </a:path>
            </a:pathLst>
          </a:custGeom>
          <a:solidFill>
            <a:schemeClr val="bg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04216" y="2044859"/>
            <a:ext cx="6012000" cy="369332"/>
          </a:xfrm>
        </p:spPr>
        <p:txBody>
          <a:bodyPr anchor="t" anchorCtr="0"/>
          <a:lstStyle>
            <a:lvl1pPr algn="l">
              <a:defRPr sz="2400">
                <a:latin typeface="+mn-lt"/>
              </a:defRPr>
            </a:lvl1pPr>
          </a:lstStyle>
          <a:p>
            <a:r>
              <a:rPr lang="en-GB" noProof="0" smtClean="0"/>
              <a:t>Click to add title</a:t>
            </a:r>
            <a:endParaRPr lang="en-GB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4216" y="2905164"/>
            <a:ext cx="6012000" cy="276999"/>
          </a:xfrm>
        </p:spPr>
        <p:txBody>
          <a:bodyPr anchor="t" anchorCtr="0"/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smtClean="0"/>
              <a:t>Click to add subtitle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4216" y="3796466"/>
            <a:ext cx="6012000" cy="215444"/>
          </a:xfrm>
        </p:spPr>
        <p:txBody>
          <a:bodyPr anchor="t" anchorCtr="0"/>
          <a:lstStyle>
            <a:lvl1pPr>
              <a:spcBef>
                <a:spcPts val="0"/>
              </a:spcBef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Place  |  Date</a:t>
            </a:r>
            <a:endParaRPr lang="en-GB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60" y="483518"/>
            <a:ext cx="1773692" cy="6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llipse 11"/>
          <p:cNvSpPr/>
          <p:nvPr userDrawn="1"/>
        </p:nvSpPr>
        <p:spPr bwMode="gray">
          <a:xfrm>
            <a:off x="504835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 userDrawn="1"/>
        </p:nvSpPr>
        <p:spPr bwMode="gray">
          <a:xfrm>
            <a:off x="756094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 userDrawn="1"/>
        </p:nvCxnSpPr>
        <p:spPr bwMode="gray">
          <a:xfrm>
            <a:off x="503756" y="3651870"/>
            <a:ext cx="6012000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ihandform 13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493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4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179263" y="195262"/>
            <a:ext cx="8785225" cy="4948237"/>
          </a:xfrm>
          <a:prstGeom prst="round2SameRect">
            <a:avLst>
              <a:gd name="adj1" fmla="val 4251"/>
              <a:gd name="adj2" fmla="val 0"/>
            </a:avLst>
          </a:prstGeom>
          <a:solidFill>
            <a:schemeClr val="bg2"/>
          </a:solidFill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GB" noProof="0" smtClean="0"/>
              <a:t>Picture</a:t>
            </a:r>
            <a:endParaRPr lang="en-GB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03238" y="1491630"/>
            <a:ext cx="2988000" cy="615553"/>
          </a:xfrm>
        </p:spPr>
        <p:txBody>
          <a:bodyPr anchor="t" anchorCtr="0"/>
          <a:lstStyle>
            <a:lvl1pPr algn="ctr">
              <a:defRPr sz="2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0"/>
          </p:nvPr>
        </p:nvSpPr>
        <p:spPr bwMode="gray">
          <a:xfrm>
            <a:off x="1871712" y="1347614"/>
            <a:ext cx="108000" cy="108000"/>
          </a:xfrm>
          <a:prstGeom prst="ellipse">
            <a:avLst/>
          </a:prstGeom>
          <a:solidFill>
            <a:schemeClr val="accent2"/>
          </a:solidFill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1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2"/>
          </p:nvPr>
        </p:nvSpPr>
        <p:spPr bwMode="gray">
          <a:xfrm>
            <a:off x="2015728" y="1347614"/>
            <a:ext cx="108000" cy="108000"/>
          </a:xfrm>
          <a:prstGeom prst="ellipse">
            <a:avLst/>
          </a:prstGeom>
          <a:solidFill>
            <a:schemeClr val="accent2"/>
          </a:solidFill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1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0" name="Freihandform 19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 29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 30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317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04000" y="633600"/>
            <a:ext cx="8136763" cy="276999"/>
          </a:xfrm>
        </p:spPr>
        <p:txBody>
          <a:bodyPr/>
          <a:lstStyle/>
          <a:p>
            <a:r>
              <a:rPr lang="en-GB" noProof="0" smtClean="0"/>
              <a:t>Click to edit master title style</a:t>
            </a:r>
            <a:endParaRPr lang="en-GB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04000" y="301872"/>
            <a:ext cx="6930000" cy="138499"/>
          </a:xfrm>
        </p:spPr>
        <p:txBody>
          <a:bodyPr anchor="ctr" anchorCtr="0"/>
          <a:lstStyle>
            <a:lvl1pPr>
              <a:spcBef>
                <a:spcPts val="0"/>
              </a:spcBef>
              <a:defRPr sz="9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noProof="0" smtClean="0"/>
              <a:t>Click to edit Master text styles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04000" y="1296000"/>
            <a:ext cx="8137525" cy="13849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803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/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633600"/>
            <a:ext cx="8136763" cy="276999"/>
          </a:xfrm>
        </p:spPr>
        <p:txBody>
          <a:bodyPr/>
          <a:lstStyle/>
          <a:p>
            <a:r>
              <a:rPr lang="en-GB" noProof="0" smtClean="0"/>
              <a:t>Click to edit master title style</a:t>
            </a:r>
            <a:endParaRPr lang="en-GB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301872"/>
            <a:ext cx="6930000" cy="138499"/>
          </a:xfrm>
        </p:spPr>
        <p:txBody>
          <a:bodyPr anchor="ctr" anchorCtr="0"/>
          <a:lstStyle>
            <a:lvl1pPr>
              <a:spcBef>
                <a:spcPts val="0"/>
              </a:spcBef>
              <a:defRPr sz="9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noProof="0" smtClean="0"/>
              <a:t>Click to edit Master text styles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04000" y="1296000"/>
            <a:ext cx="3996563" cy="13849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643438" y="1347788"/>
            <a:ext cx="3997325" cy="3419475"/>
          </a:xfrm>
          <a:prstGeom prst="round2SameRect">
            <a:avLst>
              <a:gd name="adj1" fmla="val 8974"/>
              <a:gd name="adj2" fmla="val 0"/>
            </a:avLst>
          </a:prstGeom>
          <a:solidFill>
            <a:schemeClr val="bg2"/>
          </a:solidFill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GB" noProof="0" smtClean="0"/>
              <a:t>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23842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633600"/>
            <a:ext cx="8136763" cy="276999"/>
          </a:xfrm>
        </p:spPr>
        <p:txBody>
          <a:bodyPr/>
          <a:lstStyle/>
          <a:p>
            <a:r>
              <a:rPr lang="en-GB" noProof="0" smtClean="0"/>
              <a:t>Click to edit master title style</a:t>
            </a:r>
            <a:endParaRPr lang="en-GB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301872"/>
            <a:ext cx="6930000" cy="138499"/>
          </a:xfrm>
        </p:spPr>
        <p:txBody>
          <a:bodyPr anchor="ctr" anchorCtr="0"/>
          <a:lstStyle>
            <a:lvl1pPr>
              <a:spcBef>
                <a:spcPts val="0"/>
              </a:spcBef>
              <a:defRPr sz="9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noProof="0" smtClean="0"/>
              <a:t>Click to edit Master text styles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6" hasCustomPrompt="1"/>
          </p:nvPr>
        </p:nvSpPr>
        <p:spPr>
          <a:xfrm>
            <a:off x="504001" y="1347788"/>
            <a:ext cx="8136452" cy="3419475"/>
          </a:xfrm>
          <a:prstGeom prst="round2SameRect">
            <a:avLst>
              <a:gd name="adj1" fmla="val 8974"/>
              <a:gd name="adj2" fmla="val 0"/>
            </a:avLst>
          </a:prstGeom>
          <a:solidFill>
            <a:schemeClr val="bg2"/>
          </a:solidFill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GB" noProof="0" smtClean="0"/>
              <a:t>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7586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633600"/>
            <a:ext cx="6931355" cy="276999"/>
          </a:xfrm>
        </p:spPr>
        <p:txBody>
          <a:bodyPr/>
          <a:lstStyle/>
          <a:p>
            <a:r>
              <a:rPr lang="en-GB" noProof="0" smtClean="0"/>
              <a:t>Click to edit master title style</a:t>
            </a:r>
            <a:endParaRPr lang="en-GB" noProof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301872"/>
            <a:ext cx="6930000" cy="138499"/>
          </a:xfrm>
        </p:spPr>
        <p:txBody>
          <a:bodyPr anchor="ctr" anchorCtr="0"/>
          <a:lstStyle>
            <a:lvl1pPr>
              <a:spcBef>
                <a:spcPts val="0"/>
              </a:spcBef>
              <a:defRPr sz="9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noProof="0" smtClean="0"/>
              <a:t>Click to edit Master text styles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64274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000" y="301872"/>
            <a:ext cx="6930000" cy="138499"/>
          </a:xfrm>
        </p:spPr>
        <p:txBody>
          <a:bodyPr anchor="ctr" anchorCtr="0"/>
          <a:lstStyle>
            <a:lvl1pPr>
              <a:spcBef>
                <a:spcPts val="0"/>
              </a:spcBef>
              <a:defRPr sz="9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noProof="0" smtClean="0"/>
              <a:t>Click to edit Master text styles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97" y="159706"/>
            <a:ext cx="720080" cy="2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f der gleichen Seite des Rechtecks liegende Ecken abrunden 11"/>
          <p:cNvSpPr/>
          <p:nvPr userDrawn="1"/>
        </p:nvSpPr>
        <p:spPr bwMode="gray">
          <a:xfrm>
            <a:off x="179512" y="503833"/>
            <a:ext cx="8784976" cy="4948237"/>
          </a:xfrm>
          <a:prstGeom prst="round2SameRect">
            <a:avLst>
              <a:gd name="adj1" fmla="val 4407"/>
              <a:gd name="adj2" fmla="val 0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Freihandform 12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 15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6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54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f der gleichen Seite des Rechtecks liegende Ecken abrunden 9"/>
          <p:cNvSpPr/>
          <p:nvPr userDrawn="1"/>
        </p:nvSpPr>
        <p:spPr bwMode="gray">
          <a:xfrm>
            <a:off x="179512" y="195262"/>
            <a:ext cx="8784976" cy="4968000"/>
          </a:xfrm>
          <a:prstGeom prst="round2SameRect">
            <a:avLst>
              <a:gd name="adj1" fmla="val 4407"/>
              <a:gd name="adj2" fmla="val 0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504216" y="2044859"/>
            <a:ext cx="6012000" cy="369332"/>
          </a:xfrm>
        </p:spPr>
        <p:txBody>
          <a:bodyPr anchor="t" anchorCtr="0"/>
          <a:lstStyle>
            <a:lvl1pPr algn="l">
              <a:defRPr sz="2400">
                <a:latin typeface="+mn-lt"/>
              </a:defRPr>
            </a:lvl1pPr>
          </a:lstStyle>
          <a:p>
            <a:r>
              <a:rPr lang="en-GB" noProof="0" smtClean="0"/>
              <a:t>Click to add title</a:t>
            </a:r>
            <a:endParaRPr lang="en-GB" noProof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60" y="483518"/>
            <a:ext cx="1773692" cy="6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llipse 11"/>
          <p:cNvSpPr/>
          <p:nvPr userDrawn="1"/>
        </p:nvSpPr>
        <p:spPr bwMode="gray">
          <a:xfrm>
            <a:off x="504835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 userDrawn="1"/>
        </p:nvSpPr>
        <p:spPr bwMode="gray">
          <a:xfrm>
            <a:off x="756094" y="1707654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 userDrawn="1"/>
        </p:nvCxnSpPr>
        <p:spPr bwMode="gray">
          <a:xfrm>
            <a:off x="503756" y="2930400"/>
            <a:ext cx="6012000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04216" y="3075806"/>
            <a:ext cx="6012000" cy="307777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</p:txBody>
      </p:sp>
      <p:sp>
        <p:nvSpPr>
          <p:cNvPr id="15" name="Freihandform 14"/>
          <p:cNvSpPr/>
          <p:nvPr userDrawn="1"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reihandform 17"/>
          <p:cNvSpPr/>
          <p:nvPr userDrawn="1"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 userDrawn="1"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 userDrawn="1"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 userDrawn="1"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 userDrawn="1"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 userDrawn="1"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 userDrawn="1"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 userDrawn="1"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 userDrawn="1"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 userDrawn="1"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 userDrawn="1"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37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04000" y="632848"/>
            <a:ext cx="813197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04000" y="1296000"/>
            <a:ext cx="8136763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028385" y="4917915"/>
            <a:ext cx="61206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97" y="159706"/>
            <a:ext cx="720080" cy="2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llipse 12"/>
          <p:cNvSpPr/>
          <p:nvPr/>
        </p:nvSpPr>
        <p:spPr bwMode="gray">
          <a:xfrm>
            <a:off x="248878" y="735728"/>
            <a:ext cx="71239" cy="712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4" name="Ellipse 13"/>
          <p:cNvSpPr/>
          <p:nvPr/>
        </p:nvSpPr>
        <p:spPr bwMode="gray">
          <a:xfrm>
            <a:off x="356890" y="735728"/>
            <a:ext cx="71239" cy="712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504000" y="4917915"/>
            <a:ext cx="72360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smtClean="0"/>
              <a:t>SmartHeaP</a:t>
            </a:r>
            <a:endParaRPr lang="en-GB" noProof="0"/>
          </a:p>
        </p:txBody>
      </p:sp>
      <p:sp>
        <p:nvSpPr>
          <p:cNvPr id="19" name="Freihandform 18"/>
          <p:cNvSpPr/>
          <p:nvPr/>
        </p:nvSpPr>
        <p:spPr>
          <a:xfrm>
            <a:off x="-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-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reihandform 20"/>
          <p:cNvSpPr/>
          <p:nvPr/>
        </p:nvSpPr>
        <p:spPr>
          <a:xfrm>
            <a:off x="9180528" y="476799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reihandform 21"/>
          <p:cNvSpPr/>
          <p:nvPr/>
        </p:nvSpPr>
        <p:spPr>
          <a:xfrm>
            <a:off x="9180528" y="1347614"/>
            <a:ext cx="144000" cy="0"/>
          </a:xfrm>
          <a:custGeom>
            <a:avLst/>
            <a:gdLst>
              <a:gd name="connsiteX0" fmla="*/ 0 w 200416"/>
              <a:gd name="connsiteY0" fmla="*/ 0 h 0"/>
              <a:gd name="connsiteX1" fmla="*/ 200416 w 2004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16">
                <a:moveTo>
                  <a:pt x="0" y="0"/>
                </a:moveTo>
                <a:lnTo>
                  <a:pt x="200416" y="0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reihandform 22"/>
          <p:cNvSpPr/>
          <p:nvPr/>
        </p:nvSpPr>
        <p:spPr>
          <a:xfrm>
            <a:off x="50354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reihandform 23"/>
          <p:cNvSpPr/>
          <p:nvPr/>
        </p:nvSpPr>
        <p:spPr>
          <a:xfrm>
            <a:off x="449999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Freihandform 24"/>
          <p:cNvSpPr/>
          <p:nvPr/>
        </p:nvSpPr>
        <p:spPr>
          <a:xfrm>
            <a:off x="4644008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 25"/>
          <p:cNvSpPr/>
          <p:nvPr/>
        </p:nvSpPr>
        <p:spPr>
          <a:xfrm>
            <a:off x="8640452" y="-1645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864045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/>
        </p:nvSpPr>
        <p:spPr>
          <a:xfrm>
            <a:off x="464400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 28"/>
          <p:cNvSpPr/>
          <p:nvPr/>
        </p:nvSpPr>
        <p:spPr>
          <a:xfrm>
            <a:off x="4499992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Freihandform 29"/>
          <p:cNvSpPr/>
          <p:nvPr/>
        </p:nvSpPr>
        <p:spPr>
          <a:xfrm>
            <a:off x="503548" y="5164054"/>
            <a:ext cx="0" cy="144000"/>
          </a:xfrm>
          <a:custGeom>
            <a:avLst/>
            <a:gdLst>
              <a:gd name="connsiteX0" fmla="*/ 0 w 0"/>
              <a:gd name="connsiteY0" fmla="*/ 0 h 175364"/>
              <a:gd name="connsiteX1" fmla="*/ 0 w 0"/>
              <a:gd name="connsiteY1" fmla="*/ 175364 h 1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5364">
                <a:moveTo>
                  <a:pt x="0" y="0"/>
                </a:moveTo>
                <a:lnTo>
                  <a:pt x="0" y="175364"/>
                </a:lnTo>
              </a:path>
            </a:pathLst>
          </a:cu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79388" y="509588"/>
            <a:ext cx="8778875" cy="4635500"/>
          </a:xfrm>
          <a:custGeom>
            <a:avLst/>
            <a:gdLst>
              <a:gd name="T0" fmla="*/ 2767 w 2767"/>
              <a:gd name="T1" fmla="*/ 1461 h 1461"/>
              <a:gd name="T2" fmla="*/ 2767 w 2767"/>
              <a:gd name="T3" fmla="*/ 68 h 1461"/>
              <a:gd name="T4" fmla="*/ 2698 w 2767"/>
              <a:gd name="T5" fmla="*/ 0 h 1461"/>
              <a:gd name="T6" fmla="*/ 69 w 2767"/>
              <a:gd name="T7" fmla="*/ 0 h 1461"/>
              <a:gd name="T8" fmla="*/ 0 w 2767"/>
              <a:gd name="T9" fmla="*/ 68 h 1461"/>
              <a:gd name="T10" fmla="*/ 0 w 2767"/>
              <a:gd name="T11" fmla="*/ 1461 h 1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67" h="1461">
                <a:moveTo>
                  <a:pt x="2767" y="1461"/>
                </a:moveTo>
                <a:cubicBezTo>
                  <a:pt x="2767" y="68"/>
                  <a:pt x="2767" y="68"/>
                  <a:pt x="2767" y="68"/>
                </a:cubicBezTo>
                <a:cubicBezTo>
                  <a:pt x="2767" y="31"/>
                  <a:pt x="2736" y="0"/>
                  <a:pt x="2698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31" y="0"/>
                  <a:pt x="0" y="31"/>
                  <a:pt x="0" y="68"/>
                </a:cubicBezTo>
                <a:cubicBezTo>
                  <a:pt x="0" y="1461"/>
                  <a:pt x="0" y="1461"/>
                  <a:pt x="0" y="1461"/>
                </a:cubicBezTo>
              </a:path>
            </a:pathLst>
          </a:custGeom>
          <a:noFill/>
          <a:ln w="9525" cap="flat">
            <a:solidFill>
              <a:srgbClr val="DDDD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05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2" r:id="rId4"/>
    <p:sldLayoutId id="2147483684" r:id="rId5"/>
    <p:sldLayoutId id="2147483687" r:id="rId6"/>
    <p:sldLayoutId id="2147483680" r:id="rId7"/>
    <p:sldLayoutId id="2147483681" r:id="rId8"/>
    <p:sldLayoutId id="2147483685" r:id="rId9"/>
    <p:sldLayoutId id="2147483686" r:id="rId10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Tx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800"/>
        </a:spcBef>
        <a:buFont typeface="Arial" pitchFamily="34" charset="0"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800"/>
        </a:spcBef>
        <a:buClr>
          <a:schemeClr val="accent2"/>
        </a:buClr>
        <a:buFont typeface="Calibri Light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400"/>
        </a:spcBef>
        <a:buClr>
          <a:schemeClr val="tx2"/>
        </a:buClr>
        <a:buFont typeface="Calibri Light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538163" indent="-180975" algn="l" defTabSz="914400" rtl="0" eaLnBrk="1" latinLnBrk="0" hangingPunct="1">
        <a:spcBef>
          <a:spcPts val="400"/>
        </a:spcBef>
        <a:buClr>
          <a:schemeClr val="tx2"/>
        </a:buClr>
        <a:buFont typeface="Calibri Light" pitchFamily="34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ranslatorscafe.com/unit-converter/ZH/sound-pressure-leve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4/49/Lindos4.sv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4/49/Lindos4.sv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177/1084713810379609" TargetMode="Externa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ingsystems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u-ilmenau.de/mt/lehrveranstaltungen/lehre-fuer-master-mt/audio-systems-technology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177/1084713810379609" TargetMode="External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news-room/fact-sheets/detail/deafness-and-hearing-loss" TargetMode="External"/><Relationship Id="rId3" Type="http://schemas.microsoft.com/office/2007/relationships/media" Target="../media/media4.m4a"/><Relationship Id="rId7" Type="http://schemas.openxmlformats.org/officeDocument/2006/relationships/image" Target="../media/image2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4.m4a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obe.ca/en/blog/protect-my-hearing/Auditory-system-work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73/pnas.97.13.6939" TargetMode="External"/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po.uni-hannover.de/handle/123456789/9628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epo.uni-hannover.de/handle/123456789/9628" TargetMode="External"/><Relationship Id="rId5" Type="http://schemas.openxmlformats.org/officeDocument/2006/relationships/image" Target="../media/image31.wmf"/><Relationship Id="rId4" Type="http://schemas.openxmlformats.org/officeDocument/2006/relationships/hyperlink" Target="https://www.sciencedirect.com/book/9780123858702/fundamental-neuroscienc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rimestatic.facultyopinions.com/blog/2013/10/24/seeing-how-we-hear/" TargetMode="External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www.repo.uni-hannover.de/handle/123456789/9628" TargetMode="Externa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wmf"/><Relationship Id="rId11" Type="http://schemas.openxmlformats.org/officeDocument/2006/relationships/image" Target="../media/image37.jpeg"/><Relationship Id="rId5" Type="http://schemas.openxmlformats.org/officeDocument/2006/relationships/image" Target="../media/image35.png"/><Relationship Id="rId10" Type="http://schemas.openxmlformats.org/officeDocument/2006/relationships/hyperlink" Target="https://doi.org/10.1016/0378-5955(86)90090-0" TargetMode="External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assconnection.s3.amazonaws.com/704/flashcards/586704/png/auditory_pathway1310130400914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doi.org/10.1016/j.heares.2013.07.016" TargetMode="Externa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hyperlink" Target="https://media.hhmi.org/biointeractive/media/cochlea-lg.mov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microsoft.com/office/2007/relationships/media" Target="../media/media9.m4a"/><Relationship Id="rId7" Type="http://schemas.openxmlformats.org/officeDocument/2006/relationships/image" Target="../media/image4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9.m4a"/><Relationship Id="rId9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obe.ca/en/blog/protect-my-hearing/Auditory-system-work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9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lobe.ca/en/blog/protect-my-hearing/Auditory-system-works" TargetMode="External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3.wdp"/><Relationship Id="rId3" Type="http://schemas.openxmlformats.org/officeDocument/2006/relationships/image" Target="../media/image29.jpe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microsoft.com/office/2007/relationships/hdphoto" Target="../media/hdphoto2.wdp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www.lobe.ca/en/blog/protect-my-hearing/Auditory-system-works" TargetMode="External"/><Relationship Id="rId9" Type="http://schemas.microsoft.com/office/2007/relationships/hdphoto" Target="../media/hdphoto1.wdp"/><Relationship Id="rId14" Type="http://schemas.openxmlformats.org/officeDocument/2006/relationships/hyperlink" Target="https://doi.org/10.1073/pnas.97.13.693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oleObject" Target="../embeddings/oleObject2.bin"/><Relationship Id="rId3" Type="http://schemas.openxmlformats.org/officeDocument/2006/relationships/audio" Target="../media/media10.m4a"/><Relationship Id="rId7" Type="http://schemas.openxmlformats.org/officeDocument/2006/relationships/audio" Target="../media/media12.m4a"/><Relationship Id="rId12" Type="http://schemas.openxmlformats.org/officeDocument/2006/relationships/image" Target="../media/image52.png"/><Relationship Id="rId17" Type="http://schemas.openxmlformats.org/officeDocument/2006/relationships/image" Target="../media/image11.png"/><Relationship Id="rId2" Type="http://schemas.microsoft.com/office/2007/relationships/media" Target="../media/media10.m4a"/><Relationship Id="rId16" Type="http://schemas.openxmlformats.org/officeDocument/2006/relationships/image" Target="../media/image55.png"/><Relationship Id="rId1" Type="http://schemas.openxmlformats.org/officeDocument/2006/relationships/vmlDrawing" Target="../drawings/vmlDrawing1.vml"/><Relationship Id="rId6" Type="http://schemas.microsoft.com/office/2007/relationships/media" Target="../media/media12.m4a"/><Relationship Id="rId11" Type="http://schemas.openxmlformats.org/officeDocument/2006/relationships/oleObject" Target="../embeddings/oleObject1.bin"/><Relationship Id="rId5" Type="http://schemas.openxmlformats.org/officeDocument/2006/relationships/audio" Target="../media/media11.m4a"/><Relationship Id="rId15" Type="http://schemas.openxmlformats.org/officeDocument/2006/relationships/image" Target="../media/image54.png"/><Relationship Id="rId10" Type="http://schemas.openxmlformats.org/officeDocument/2006/relationships/hyperlink" Target="https://www.hoertech.de/images/hoertech/pdf/mp/produkte/olsa/HT.OLSA_Handbuch_Rev01.0_mitUmschlag.pdf" TargetMode="External"/><Relationship Id="rId4" Type="http://schemas.microsoft.com/office/2007/relationships/media" Target="../media/media11.m4a"/><Relationship Id="rId9" Type="http://schemas.openxmlformats.org/officeDocument/2006/relationships/notesSlide" Target="../notesSlides/notesSlide36.xml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hearingaidmuseum.com/" TargetMode="External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jpg"/><Relationship Id="rId7" Type="http://schemas.openxmlformats.org/officeDocument/2006/relationships/hyperlink" Target="https://betterhearing.org/hearing-aids/types-of-hearing-aid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g"/><Relationship Id="rId11" Type="http://schemas.openxmlformats.org/officeDocument/2006/relationships/image" Target="../media/image70.png"/><Relationship Id="rId5" Type="http://schemas.openxmlformats.org/officeDocument/2006/relationships/image" Target="../media/image65.jpg"/><Relationship Id="rId10" Type="http://schemas.openxmlformats.org/officeDocument/2006/relationships/image" Target="../media/image69.png"/><Relationship Id="rId4" Type="http://schemas.openxmlformats.org/officeDocument/2006/relationships/image" Target="../media/image64.jp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cs.utdallas.edu/loizou/cimplants/cdemos.htm" TargetMode="External"/><Relationship Id="rId13" Type="http://schemas.openxmlformats.org/officeDocument/2006/relationships/image" Target="../media/image8.png"/><Relationship Id="rId3" Type="http://schemas.openxmlformats.org/officeDocument/2006/relationships/hyperlink" Target="http://dicklyon.com/hmh/" TargetMode="External"/><Relationship Id="rId7" Type="http://schemas.openxmlformats.org/officeDocument/2006/relationships/hyperlink" Target="http://www.tigerspeech.com/angelsim/angelsim_about.html" TargetMode="External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dc.gov/niosh/mining/works/coversheet1820.html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://www.openmha.org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hearingsystems.github.io/" TargetMode="External"/><Relationship Id="rId9" Type="http://schemas.openxmlformats.org/officeDocument/2006/relationships/hyperlink" Target="http://www.ugr.es/~atv/web_ci_SIM/en/ci_sim_en.ht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4216" y="2044859"/>
            <a:ext cx="6012000" cy="492443"/>
          </a:xfrm>
        </p:spPr>
        <p:txBody>
          <a:bodyPr/>
          <a:lstStyle/>
          <a:p>
            <a:r>
              <a:rPr lang="en-US" sz="3200" b="1" dirty="0"/>
              <a:t>Hearing </a:t>
            </a:r>
            <a:r>
              <a:rPr lang="en-US" sz="3200" b="1" dirty="0" smtClean="0"/>
              <a:t>Systems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Part 1 of 2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216" y="2643758"/>
            <a:ext cx="6012000" cy="843821"/>
          </a:xfrm>
          <a:solidFill>
            <a:schemeClr val="tx1">
              <a:lumMod val="65000"/>
              <a:lumOff val="35000"/>
              <a:alpha val="0"/>
            </a:schemeClr>
          </a:solidFill>
        </p:spPr>
        <p:txBody>
          <a:bodyPr/>
          <a:lstStyle/>
          <a:p>
            <a:pPr>
              <a:spcBef>
                <a:spcPts val="1250"/>
              </a:spcBef>
            </a:pPr>
            <a:r>
              <a:rPr lang="en-US" dirty="0">
                <a:solidFill>
                  <a:srgbClr val="FF0000"/>
                </a:solidFill>
              </a:rPr>
              <a:t>https://hearingsystems.github.io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</a:p>
          <a:p>
            <a:pPr>
              <a:spcBef>
                <a:spcPts val="1250"/>
              </a:spcBef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400" b="1" dirty="0" smtClean="0"/>
              <a:t>TU Ilmenau – Audio Systems Technology</a:t>
            </a:r>
            <a:endParaRPr lang="en-US" sz="1400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504216" y="3783766"/>
            <a:ext cx="6012000" cy="5078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e-DE" dirty="0" smtClean="0"/>
              <a:t>(Online)   |   20. Januar 2021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Dr</a:t>
            </a:r>
            <a:r>
              <a:rPr lang="en-US" dirty="0"/>
              <a:t>.-</a:t>
            </a:r>
            <a:r>
              <a:rPr lang="en-US" dirty="0" err="1"/>
              <a:t>Ing</a:t>
            </a:r>
            <a:r>
              <a:rPr lang="en-US" dirty="0"/>
              <a:t>. Tamas Harczos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64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r>
              <a:rPr lang="hu-HU" b="1" dirty="0" smtClean="0"/>
              <a:t>: dB FS (RMS)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430887"/>
          </a:xfrm>
        </p:spPr>
        <p:txBody>
          <a:bodyPr/>
          <a:lstStyle/>
          <a:p>
            <a:pPr lvl="2"/>
            <a:r>
              <a:rPr lang="en-US" dirty="0" smtClean="0"/>
              <a:t>The peaks (dB FS) of a signal do not necessarily reveal its impact on “loudness”. Calculating the RMS (root-mean-square) of chunks of samples helps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signal form matters!</a:t>
            </a:r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98675"/>
            <a:ext cx="4064755" cy="3147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150" y="2673254"/>
            <a:ext cx="3172268" cy="1222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64509"/>
            <a:ext cx="1348671" cy="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r>
              <a:rPr lang="hu-HU" b="1" dirty="0" smtClean="0"/>
              <a:t>: dB FS (RMS)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430887"/>
          </a:xfrm>
        </p:spPr>
        <p:txBody>
          <a:bodyPr/>
          <a:lstStyle/>
          <a:p>
            <a:pPr lvl="2"/>
            <a:r>
              <a:rPr lang="en-US" dirty="0" smtClean="0"/>
              <a:t>The peaks (dB FS) of a signal do not necessarily reveal its impact on “loudness”. Calculating the RMS (root-mean-square) of chunks of samples helps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signal form matters!</a:t>
            </a:r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98675"/>
            <a:ext cx="4064755" cy="3147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50" y="2673254"/>
            <a:ext cx="3172268" cy="18957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60032" y="4083918"/>
            <a:ext cx="3240361" cy="7200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l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</a:pPr>
            <a:endParaRPr lang="en-US" sz="1400" dirty="0" err="1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64509"/>
            <a:ext cx="1348671" cy="7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12</a:t>
            </a:fld>
            <a:endParaRPr lang="en-GB" noProof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1066959"/>
          </a:xfrm>
        </p:spPr>
        <p:txBody>
          <a:bodyPr/>
          <a:lstStyle/>
          <a:p>
            <a:pPr lvl="2">
              <a:spcBef>
                <a:spcPts val="12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The unit </a:t>
            </a:r>
            <a:r>
              <a:rPr lang="en-US" dirty="0" smtClean="0">
                <a:latin typeface="+mn-lt"/>
              </a:rPr>
              <a:t>dB SPL </a:t>
            </a:r>
            <a:r>
              <a:rPr lang="en-US" dirty="0" smtClean="0"/>
              <a:t>(Decibel sound pressure level): relates to the reference sound pressure </a:t>
            </a:r>
            <a:r>
              <a:rPr lang="en-US" i="1" dirty="0" smtClean="0">
                <a:latin typeface="+mn-lt"/>
              </a:rPr>
              <a:t>p</a:t>
            </a:r>
            <a:r>
              <a:rPr lang="en-US" spc="150" baseline="-20000" dirty="0" smtClean="0">
                <a:latin typeface="+mn-lt"/>
              </a:rPr>
              <a:t>0</a:t>
            </a:r>
            <a:r>
              <a:rPr lang="en-US" spc="15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</a:t>
            </a:r>
            <a:r>
              <a:rPr lang="en-US" spc="150" dirty="0" smtClean="0">
                <a:latin typeface="+mn-lt"/>
              </a:rPr>
              <a:t>0</a:t>
            </a:r>
            <a:r>
              <a:rPr lang="en-US" dirty="0" smtClean="0">
                <a:latin typeface="+mn-lt"/>
              </a:rPr>
              <a:t>μPa</a:t>
            </a:r>
            <a:r>
              <a:rPr lang="en-US" dirty="0" smtClean="0"/>
              <a:t> in air (often considered as the threshold of human hearing). Definition: </a:t>
            </a:r>
            <a:r>
              <a:rPr lang="en-US" i="1" spc="150" dirty="0" err="1" smtClean="0">
                <a:latin typeface="+mn-lt"/>
              </a:rPr>
              <a:t>B</a:t>
            </a:r>
            <a:r>
              <a:rPr lang="en-US" baseline="-20000" dirty="0" err="1" smtClean="0">
                <a:latin typeface="+mn-lt"/>
              </a:rPr>
              <a:t>dB</a:t>
            </a:r>
            <a:r>
              <a:rPr lang="en-US" baseline="-20000" dirty="0" smtClean="0">
                <a:latin typeface="+mn-lt"/>
              </a:rPr>
              <a:t> SP</a:t>
            </a:r>
            <a:r>
              <a:rPr lang="en-US" spc="150" baseline="-20000" dirty="0" smtClean="0">
                <a:latin typeface="+mn-lt"/>
              </a:rPr>
              <a:t>L</a:t>
            </a:r>
            <a:r>
              <a:rPr lang="en-US" spc="10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20 lo</a:t>
            </a:r>
            <a:r>
              <a:rPr lang="en-US" spc="150" dirty="0" smtClean="0">
                <a:latin typeface="+mn-lt"/>
              </a:rPr>
              <a:t>g</a:t>
            </a:r>
            <a:r>
              <a:rPr lang="en-US" baseline="-20000" dirty="0" smtClean="0">
                <a:latin typeface="+mn-lt"/>
              </a:rPr>
              <a:t>10</a:t>
            </a:r>
            <a:r>
              <a:rPr lang="en-US" dirty="0" smtClean="0">
                <a:latin typeface="+mn-lt"/>
              </a:rPr>
              <a:t> (</a:t>
            </a:r>
            <a:r>
              <a:rPr lang="en-US" i="1" spc="150" dirty="0" smtClean="0">
                <a:latin typeface="+mn-lt"/>
              </a:rPr>
              <a:t>p</a:t>
            </a:r>
            <a:r>
              <a:rPr lang="en-US" spc="150" dirty="0" smtClean="0">
                <a:latin typeface="+mn-lt"/>
              </a:rPr>
              <a:t>/</a:t>
            </a:r>
            <a:r>
              <a:rPr lang="en-US" i="1" dirty="0" smtClean="0">
                <a:latin typeface="+mn-lt"/>
              </a:rPr>
              <a:t>p</a:t>
            </a:r>
            <a:r>
              <a:rPr lang="en-US" i="1" spc="150" baseline="-20000" dirty="0" smtClean="0">
                <a:latin typeface="+mn-lt"/>
              </a:rPr>
              <a:t>0</a:t>
            </a:r>
            <a:r>
              <a:rPr lang="en-US" dirty="0" smtClean="0">
                <a:latin typeface="+mn-lt"/>
              </a:rPr>
              <a:t>)</a:t>
            </a:r>
            <a:r>
              <a:rPr lang="en-US" dirty="0" smtClean="0"/>
              <a:t>.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Distance (source to receiver) is important, </a:t>
            </a:r>
            <a:r>
              <a:rPr lang="en-US" spc="150" dirty="0" smtClean="0"/>
              <a:t>1</a:t>
            </a:r>
            <a:r>
              <a:rPr lang="en-US" dirty="0" smtClean="0"/>
              <a:t>m is frequently used as standard distance.</a:t>
            </a:r>
            <a:endParaRPr lang="hu-HU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Doubling the distance halves the SPL (in free field).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068" y="2253677"/>
            <a:ext cx="6707292" cy="255032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 rot="16200000">
            <a:off x="-632537" y="3205474"/>
            <a:ext cx="3120106" cy="76944"/>
          </a:xfrm>
        </p:spPr>
        <p:txBody>
          <a:bodyPr/>
          <a:lstStyle/>
          <a:p>
            <a:r>
              <a:rPr lang="en-GB" sz="500" noProof="0" dirty="0" smtClean="0"/>
              <a:t> Source</a:t>
            </a:r>
            <a:r>
              <a:rPr lang="en-GB" sz="500" dirty="0"/>
              <a:t>: </a:t>
            </a:r>
            <a:r>
              <a:rPr lang="en-GB" sz="500" dirty="0">
                <a:hlinkClick r:id="rId4"/>
              </a:rPr>
              <a:t>https://www.translatorscafe.com/unit-converter/ZH/sound-pressure-level</a:t>
            </a:r>
            <a:r>
              <a:rPr lang="en-GB" sz="500" dirty="0" smtClean="0">
                <a:hlinkClick r:id="rId4"/>
              </a:rPr>
              <a:t>/</a:t>
            </a:r>
            <a:r>
              <a:rPr lang="en-GB" sz="500" dirty="0" smtClean="0"/>
              <a:t> </a:t>
            </a:r>
            <a:endParaRPr lang="en-GB" sz="500" noProof="0" dirty="0"/>
          </a:p>
        </p:txBody>
      </p:sp>
    </p:spTree>
    <p:extLst>
      <p:ext uri="{BB962C8B-B14F-4D97-AF65-F5344CB8AC3E}">
        <p14:creationId xmlns:p14="http://schemas.microsoft.com/office/powerpoint/2010/main" val="1303803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3293209"/>
          </a:xfrm>
        </p:spPr>
        <p:txBody>
          <a:bodyPr/>
          <a:lstStyle/>
          <a:p>
            <a:pPr lvl="2">
              <a:spcBef>
                <a:spcPts val="12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The unit </a:t>
            </a:r>
            <a:r>
              <a:rPr lang="en-US" dirty="0" smtClean="0">
                <a:latin typeface="+mn-lt"/>
              </a:rPr>
              <a:t>dB SPL </a:t>
            </a:r>
            <a:r>
              <a:rPr lang="en-US" dirty="0" smtClean="0"/>
              <a:t>(Decibel sound pressure level): relates to the reference sound pressure </a:t>
            </a:r>
            <a:r>
              <a:rPr lang="en-US" i="1" dirty="0" smtClean="0">
                <a:latin typeface="+mn-lt"/>
              </a:rPr>
              <a:t>p</a:t>
            </a:r>
            <a:r>
              <a:rPr lang="en-US" spc="150" baseline="-20000" dirty="0" smtClean="0">
                <a:latin typeface="+mn-lt"/>
              </a:rPr>
              <a:t>0</a:t>
            </a:r>
            <a:r>
              <a:rPr lang="en-US" spc="15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</a:t>
            </a:r>
            <a:r>
              <a:rPr lang="en-US" spc="150" dirty="0" smtClean="0">
                <a:latin typeface="+mn-lt"/>
              </a:rPr>
              <a:t>0</a:t>
            </a:r>
            <a:r>
              <a:rPr lang="en-US" dirty="0" smtClean="0">
                <a:latin typeface="+mn-lt"/>
              </a:rPr>
              <a:t>μPa</a:t>
            </a:r>
            <a:r>
              <a:rPr lang="en-US" dirty="0" smtClean="0"/>
              <a:t> in air (often considered as the threshold of human hearing). Definition: </a:t>
            </a:r>
            <a:r>
              <a:rPr lang="en-US" i="1" spc="150" dirty="0" err="1" smtClean="0">
                <a:latin typeface="+mn-lt"/>
              </a:rPr>
              <a:t>B</a:t>
            </a:r>
            <a:r>
              <a:rPr lang="en-US" baseline="-20000" dirty="0" err="1" smtClean="0">
                <a:latin typeface="+mn-lt"/>
              </a:rPr>
              <a:t>dB</a:t>
            </a:r>
            <a:r>
              <a:rPr lang="en-US" baseline="-20000" dirty="0" smtClean="0">
                <a:latin typeface="+mn-lt"/>
              </a:rPr>
              <a:t> SP</a:t>
            </a:r>
            <a:r>
              <a:rPr lang="en-US" spc="150" baseline="-20000" dirty="0" smtClean="0">
                <a:latin typeface="+mn-lt"/>
              </a:rPr>
              <a:t>L</a:t>
            </a:r>
            <a:r>
              <a:rPr lang="en-US" spc="10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20 lo</a:t>
            </a:r>
            <a:r>
              <a:rPr lang="en-US" spc="150" dirty="0" smtClean="0">
                <a:latin typeface="+mn-lt"/>
              </a:rPr>
              <a:t>g</a:t>
            </a:r>
            <a:r>
              <a:rPr lang="en-US" baseline="-20000" dirty="0" smtClean="0">
                <a:latin typeface="+mn-lt"/>
              </a:rPr>
              <a:t>10</a:t>
            </a:r>
            <a:r>
              <a:rPr lang="en-US" dirty="0" smtClean="0">
                <a:latin typeface="+mn-lt"/>
              </a:rPr>
              <a:t> (</a:t>
            </a:r>
            <a:r>
              <a:rPr lang="en-US" i="1" spc="150" dirty="0" smtClean="0">
                <a:latin typeface="+mn-lt"/>
              </a:rPr>
              <a:t>p</a:t>
            </a:r>
            <a:r>
              <a:rPr lang="en-US" spc="150" dirty="0" smtClean="0">
                <a:latin typeface="+mn-lt"/>
              </a:rPr>
              <a:t>/</a:t>
            </a:r>
            <a:r>
              <a:rPr lang="en-US" i="1" dirty="0" smtClean="0">
                <a:latin typeface="+mn-lt"/>
              </a:rPr>
              <a:t>p</a:t>
            </a:r>
            <a:r>
              <a:rPr lang="en-US" i="1" spc="150" baseline="-20000" dirty="0" smtClean="0">
                <a:latin typeface="+mn-lt"/>
              </a:rPr>
              <a:t>0</a:t>
            </a:r>
            <a:r>
              <a:rPr lang="en-US" dirty="0" smtClean="0">
                <a:latin typeface="+mn-lt"/>
              </a:rPr>
              <a:t>)</a:t>
            </a:r>
            <a:r>
              <a:rPr lang="en-US" dirty="0" smtClean="0"/>
              <a:t>.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Distance (source to receiver) is important, </a:t>
            </a:r>
            <a:r>
              <a:rPr lang="en-US" spc="150" dirty="0" smtClean="0"/>
              <a:t>1</a:t>
            </a:r>
            <a:r>
              <a:rPr lang="en-US" dirty="0" smtClean="0"/>
              <a:t>m is frequently used as standard distance.</a:t>
            </a:r>
            <a:endParaRPr lang="hu-HU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Doubling the distance halves the </a:t>
            </a:r>
            <a:r>
              <a:rPr lang="en-US" dirty="0"/>
              <a:t>SPL (in free field).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sym typeface="Wingdings" panose="05000000000000000000" pitchFamily="2" charset="2"/>
              </a:rPr>
              <a:t>Typical ranges:</a:t>
            </a: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20-30 dB SPL</a:t>
            </a:r>
            <a:r>
              <a:rPr lang="en-US" dirty="0" smtClean="0">
                <a:sym typeface="Wingdings" panose="05000000000000000000" pitchFamily="2" charset="2"/>
              </a:rPr>
              <a:t>: very calm room,</a:t>
            </a: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40-60 dB SPL 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spc="150" dirty="0" smtClean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m): normal conversation,</a:t>
            </a: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70-90 dB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SPL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</a:rPr>
              <a:t>1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): </a:t>
            </a:r>
            <a:r>
              <a:rPr lang="en-US" dirty="0" smtClean="0">
                <a:sym typeface="Wingdings" panose="05000000000000000000" pitchFamily="2" charset="2"/>
              </a:rPr>
              <a:t>nearby heavy traffic,</a:t>
            </a: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100-110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dB SPL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spc="15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m)</a:t>
            </a:r>
            <a:r>
              <a:rPr lang="en-US" dirty="0" smtClean="0">
                <a:sym typeface="Wingdings" panose="05000000000000000000" pitchFamily="2" charset="2"/>
              </a:rPr>
              <a:t>: jack hammer / chain saw,</a:t>
            </a:r>
            <a:endParaRPr lang="en-US" dirty="0">
              <a:sym typeface="Wingdings" panose="05000000000000000000" pitchFamily="2" charset="2"/>
            </a:endParaRP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120 dB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SPL </a:t>
            </a:r>
            <a:r>
              <a:rPr lang="en-US" dirty="0" smtClean="0">
                <a:sym typeface="Wingdings" panose="05000000000000000000" pitchFamily="2" charset="2"/>
              </a:rPr>
              <a:t>(10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en-US" dirty="0">
                <a:sym typeface="Wingdings" panose="05000000000000000000" pitchFamily="2" charset="2"/>
              </a:rPr>
              <a:t>): </a:t>
            </a:r>
            <a:r>
              <a:rPr lang="en-US" dirty="0" smtClean="0">
                <a:sym typeface="Wingdings" panose="05000000000000000000" pitchFamily="2" charset="2"/>
              </a:rPr>
              <a:t>jet engine,</a:t>
            </a:r>
          </a:p>
          <a:p>
            <a:pPr lvl="4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de-DE" dirty="0" smtClean="0">
                <a:latin typeface="+mn-lt"/>
                <a:sym typeface="Wingdings" panose="05000000000000000000" pitchFamily="2" charset="2"/>
              </a:rPr>
              <a:t>194 dB SPL</a:t>
            </a:r>
            <a:r>
              <a:rPr lang="en-US" dirty="0">
                <a:sym typeface="Wingdings" panose="05000000000000000000" pitchFamily="2" charset="2"/>
              </a:rPr>
              <a:t>: largest pressure variation an undistorted sound wave can have in Earth's </a:t>
            </a:r>
            <a:r>
              <a:rPr lang="en-US" dirty="0" smtClean="0">
                <a:sym typeface="Wingdings" panose="05000000000000000000" pitchFamily="2" charset="2"/>
              </a:rPr>
              <a:t>atmosphere.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43608" y="3478050"/>
            <a:ext cx="7596845" cy="0"/>
          </a:xfrm>
          <a:prstGeom prst="line">
            <a:avLst/>
          </a:prstGeom>
          <a:ln w="12700">
            <a:solidFill>
              <a:srgbClr val="E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3161882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spc="150" dirty="0" smtClean="0">
                <a:solidFill>
                  <a:srgbClr val="FF0000"/>
                </a:solidFill>
              </a:rPr>
              <a:t>&gt;</a:t>
            </a:r>
            <a:r>
              <a:rPr lang="en-US" sz="1400" dirty="0" smtClean="0">
                <a:solidFill>
                  <a:srgbClr val="FF0000"/>
                </a:solidFill>
              </a:rPr>
              <a:t>85 dB SPL: Hearing </a:t>
            </a:r>
            <a:r>
              <a:rPr lang="en-US" sz="1400" dirty="0">
                <a:solidFill>
                  <a:srgbClr val="FF0000"/>
                </a:solidFill>
              </a:rPr>
              <a:t>damage </a:t>
            </a:r>
            <a:r>
              <a:rPr lang="en-US" sz="1400" dirty="0" smtClean="0">
                <a:solidFill>
                  <a:srgbClr val="FF0000"/>
                </a:solidFill>
              </a:rPr>
              <a:t>over </a:t>
            </a:r>
            <a:r>
              <a:rPr lang="en-US" sz="1400" dirty="0">
                <a:solidFill>
                  <a:srgbClr val="FF0000"/>
                </a:solidFill>
              </a:rPr>
              <a:t>long-term </a:t>
            </a:r>
            <a:r>
              <a:rPr lang="en-US" sz="1400" dirty="0" smtClean="0">
                <a:solidFill>
                  <a:srgbClr val="FF0000"/>
                </a:solidFill>
              </a:rPr>
              <a:t>exposure</a:t>
            </a:r>
            <a:endParaRPr lang="en-US" sz="1400" dirty="0" smtClean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43608" y="4106485"/>
            <a:ext cx="7597917" cy="0"/>
          </a:xfrm>
          <a:prstGeom prst="line">
            <a:avLst/>
          </a:prstGeom>
          <a:ln w="12700">
            <a:solidFill>
              <a:srgbClr val="E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992" y="3790317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spc="150" dirty="0" smtClean="0">
                <a:solidFill>
                  <a:srgbClr val="FF0000"/>
                </a:solidFill>
              </a:rPr>
              <a:t>&gt;</a:t>
            </a:r>
            <a:r>
              <a:rPr lang="en-US" sz="1400" dirty="0" smtClean="0">
                <a:solidFill>
                  <a:srgbClr val="FF0000"/>
                </a:solidFill>
              </a:rPr>
              <a:t>120 dB SPL</a:t>
            </a:r>
            <a:r>
              <a:rPr lang="en-US" sz="1400" dirty="0">
                <a:solidFill>
                  <a:srgbClr val="FF0000"/>
                </a:solidFill>
              </a:rPr>
              <a:t>: </a:t>
            </a:r>
            <a:r>
              <a:rPr lang="en-US" sz="1400" dirty="0" smtClean="0">
                <a:solidFill>
                  <a:srgbClr val="FF0000"/>
                </a:solidFill>
              </a:rPr>
              <a:t>Instantaneous </a:t>
            </a:r>
            <a:r>
              <a:rPr lang="en-US" sz="1400" dirty="0">
                <a:solidFill>
                  <a:srgbClr val="FF0000"/>
                </a:solidFill>
              </a:rPr>
              <a:t>noise-induced hearing loss</a:t>
            </a:r>
            <a:endParaRPr lang="en-US" sz="1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118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Equal-loudness contours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r>
              <a:rPr lang="hu-HU" dirty="0" err="1" smtClean="0"/>
              <a:t>Source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upload.wikimedia.org/wikipedia/commons/4/49/Lindos4.svg</a:t>
            </a:r>
            <a:r>
              <a:rPr lang="hu-HU" dirty="0" smtClean="0"/>
              <a:t> 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940152" y="1150210"/>
            <a:ext cx="2701373" cy="2236510"/>
          </a:xfrm>
        </p:spPr>
        <p:txBody>
          <a:bodyPr/>
          <a:lstStyle/>
          <a:p>
            <a:pPr lvl="2"/>
            <a:r>
              <a:rPr lang="de-DE" dirty="0" smtClean="0"/>
              <a:t>1933: Fletcher &amp; </a:t>
            </a:r>
            <a:r>
              <a:rPr lang="de-DE" dirty="0" err="1" smtClean="0"/>
              <a:t>Munson</a:t>
            </a:r>
            <a:r>
              <a:rPr lang="de-DE" dirty="0" smtClean="0"/>
              <a:t> (</a:t>
            </a:r>
            <a:r>
              <a:rPr lang="de-DE" i="1" dirty="0" smtClean="0"/>
              <a:t>JASA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1956: Robinson &amp; </a:t>
            </a:r>
            <a:r>
              <a:rPr lang="de-DE" dirty="0" err="1" smtClean="0"/>
              <a:t>Dadson</a:t>
            </a:r>
            <a:r>
              <a:rPr lang="de-DE" dirty="0" smtClean="0"/>
              <a:t> (</a:t>
            </a:r>
            <a:r>
              <a:rPr lang="de-DE" i="1" dirty="0" smtClean="0"/>
              <a:t>BJAP</a:t>
            </a:r>
            <a:r>
              <a:rPr lang="de-DE" dirty="0" smtClean="0"/>
              <a:t>)</a:t>
            </a:r>
          </a:p>
          <a:p>
            <a:pPr lvl="2"/>
            <a:r>
              <a:rPr lang="de-DE" dirty="0"/>
              <a:t>2003: Multisite </a:t>
            </a:r>
            <a:r>
              <a:rPr lang="de-DE" dirty="0" err="1" smtClean="0"/>
              <a:t>study</a:t>
            </a:r>
            <a:r>
              <a:rPr lang="en-US" dirty="0" smtClean="0"/>
              <a:t> </a:t>
            </a:r>
            <a:r>
              <a:rPr lang="en-US" sz="1200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ISO </a:t>
            </a:r>
            <a:r>
              <a:rPr lang="de-DE" dirty="0"/>
              <a:t>226</a:t>
            </a:r>
            <a:endParaRPr lang="en-US" dirty="0" smtClean="0"/>
          </a:p>
          <a:p>
            <a:pPr lvl="2"/>
            <a:r>
              <a:rPr lang="en-US" dirty="0"/>
              <a:t>Averaged over many normal hearing (NH) listeners</a:t>
            </a:r>
          </a:p>
          <a:p>
            <a:pPr lvl="2"/>
            <a:r>
              <a:rPr lang="en-US" dirty="0" smtClean="0"/>
              <a:t>At 1000 Hz: dB SPL </a:t>
            </a:r>
            <a:r>
              <a:rPr lang="en-US" spc="150" dirty="0" smtClean="0">
                <a:sym typeface="Wingdings" panose="05000000000000000000" pitchFamily="2" charset="2"/>
              </a:rPr>
              <a:t>≈ </a:t>
            </a:r>
            <a:r>
              <a:rPr lang="en-US" dirty="0" smtClean="0"/>
              <a:t>loudness.</a:t>
            </a:r>
          </a:p>
          <a:p>
            <a:pPr lvl="2"/>
            <a:r>
              <a:rPr lang="en-US" dirty="0" smtClean="0"/>
              <a:t>At other frequencies, e.g. at 50 Hz (mainly at higher levels) not.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"/>
          <a:stretch/>
        </p:blipFill>
        <p:spPr>
          <a:xfrm>
            <a:off x="355780" y="1124964"/>
            <a:ext cx="5420791" cy="36020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463744" y="1153100"/>
            <a:ext cx="0" cy="317497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47808" y="1153100"/>
            <a:ext cx="0" cy="317497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38710" y="3646140"/>
            <a:ext cx="2304256" cy="738664"/>
          </a:xfrm>
          <a:prstGeom prst="rect">
            <a:avLst/>
          </a:prstGeom>
          <a:noFill/>
          <a:ln w="19050">
            <a:solidFill>
              <a:srgbClr val="E30037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400" dirty="0"/>
              <a:t>Loudness perception is</a:t>
            </a:r>
            <a:br>
              <a:rPr lang="en-US" sz="1400" dirty="0"/>
            </a:br>
            <a:r>
              <a:rPr lang="en-US" sz="1400" b="1" dirty="0"/>
              <a:t>frequency dependent</a:t>
            </a:r>
            <a:br>
              <a:rPr lang="en-US" sz="1400" b="1" dirty="0"/>
            </a:br>
            <a:r>
              <a:rPr lang="en-US" sz="1400" dirty="0"/>
              <a:t>and </a:t>
            </a:r>
            <a:r>
              <a:rPr lang="en-US" sz="1400" b="1" dirty="0"/>
              <a:t>non-linear</a:t>
            </a:r>
            <a:r>
              <a:rPr lang="en-US" sz="1400" b="1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2233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r>
              <a:rPr lang="hu-HU" dirty="0" err="1" smtClean="0"/>
              <a:t>Source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upload.wikimedia.org/wikipedia/commons/4/49/Lindos4.svg</a:t>
            </a:r>
            <a:r>
              <a:rPr lang="hu-HU" dirty="0" smtClean="0"/>
              <a:t> 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356616" y="1124964"/>
            <a:ext cx="5422392" cy="3602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</p:spTree>
    <p:extLst>
      <p:ext uri="{BB962C8B-B14F-4D97-AF65-F5344CB8AC3E}">
        <p14:creationId xmlns:p14="http://schemas.microsoft.com/office/powerpoint/2010/main" val="1446697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2000" y="3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3951E-6 L 0.43229 -0.320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-160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16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6151632" y="700292"/>
            <a:ext cx="1737360" cy="115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69702"/>
            <a:ext cx="4895861" cy="348769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415101" y="1339994"/>
            <a:ext cx="1044347" cy="0"/>
          </a:xfrm>
          <a:prstGeom prst="straightConnector1">
            <a:avLst/>
          </a:prstGeom>
          <a:ln w="28575">
            <a:solidFill>
              <a:srgbClr val="00A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331640" y="1854392"/>
            <a:ext cx="295232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83968" y="1854392"/>
            <a:ext cx="864096" cy="12934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66716" y="149422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rgbClr val="7030A0"/>
                </a:solidFill>
              </a:rPr>
              <a:t>Example: high pitched hearing loss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59633" y="1010434"/>
            <a:ext cx="403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de-DE" sz="1400" dirty="0" smtClean="0">
                <a:solidFill>
                  <a:srgbClr val="00A0F0"/>
                </a:solidFill>
              </a:rPr>
              <a:t>Pure tone audiogram</a:t>
            </a:r>
            <a:endParaRPr lang="en-US" sz="1400" dirty="0" smtClean="0">
              <a:solidFill>
                <a:srgbClr val="00A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1870" y="2378145"/>
            <a:ext cx="1944216" cy="523220"/>
          </a:xfrm>
          <a:prstGeom prst="rect">
            <a:avLst/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rgbClr val="E30037"/>
                </a:solidFill>
              </a:rPr>
              <a:t>Measurement called:</a:t>
            </a:r>
            <a:br>
              <a:rPr lang="en-US" sz="1400" dirty="0" smtClean="0">
                <a:solidFill>
                  <a:srgbClr val="E30037"/>
                </a:solidFill>
              </a:rPr>
            </a:br>
            <a:r>
              <a:rPr lang="en-US" sz="1400" b="1" dirty="0" smtClean="0">
                <a:solidFill>
                  <a:srgbClr val="E30037"/>
                </a:solidFill>
              </a:rPr>
              <a:t>Pure tone audiometry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73214" y="1767750"/>
            <a:ext cx="517114" cy="372111"/>
            <a:chOff x="1773214" y="1767750"/>
            <a:chExt cx="517114" cy="372111"/>
          </a:xfrm>
        </p:grpSpPr>
        <p:sp>
          <p:nvSpPr>
            <p:cNvPr id="10" name="Oval 9"/>
            <p:cNvSpPr/>
            <p:nvPr/>
          </p:nvSpPr>
          <p:spPr>
            <a:xfrm>
              <a:off x="1947962" y="1767750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73214" y="1924417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125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48779" y="1767805"/>
            <a:ext cx="517114" cy="371785"/>
            <a:chOff x="2248779" y="1767805"/>
            <a:chExt cx="517114" cy="371785"/>
          </a:xfrm>
        </p:grpSpPr>
        <p:sp>
          <p:nvSpPr>
            <p:cNvPr id="18" name="Oval 17"/>
            <p:cNvSpPr/>
            <p:nvPr/>
          </p:nvSpPr>
          <p:spPr>
            <a:xfrm>
              <a:off x="2439965" y="1767805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48779" y="1924146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250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53366" y="1767750"/>
            <a:ext cx="517114" cy="370981"/>
            <a:chOff x="2753366" y="1767750"/>
            <a:chExt cx="517114" cy="370981"/>
          </a:xfrm>
        </p:grpSpPr>
        <p:sp>
          <p:nvSpPr>
            <p:cNvPr id="16" name="Oval 15"/>
            <p:cNvSpPr/>
            <p:nvPr/>
          </p:nvSpPr>
          <p:spPr>
            <a:xfrm>
              <a:off x="2942107" y="1767750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53366" y="1923287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500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258096" y="1768730"/>
            <a:ext cx="517114" cy="371499"/>
            <a:chOff x="3258096" y="1768730"/>
            <a:chExt cx="517114" cy="371499"/>
          </a:xfrm>
        </p:grpSpPr>
        <p:sp>
          <p:nvSpPr>
            <p:cNvPr id="20" name="Oval 19"/>
            <p:cNvSpPr/>
            <p:nvPr/>
          </p:nvSpPr>
          <p:spPr>
            <a:xfrm>
              <a:off x="3439821" y="1768730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8096" y="1924785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1k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62405" y="1770576"/>
            <a:ext cx="517114" cy="367671"/>
            <a:chOff x="3762405" y="1770576"/>
            <a:chExt cx="517114" cy="367671"/>
          </a:xfrm>
        </p:grpSpPr>
        <p:sp>
          <p:nvSpPr>
            <p:cNvPr id="23" name="Oval 22"/>
            <p:cNvSpPr/>
            <p:nvPr/>
          </p:nvSpPr>
          <p:spPr>
            <a:xfrm>
              <a:off x="3940383" y="1770576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62405" y="1922803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2k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54319" y="1825564"/>
            <a:ext cx="517114" cy="357570"/>
            <a:chOff x="4054319" y="1825564"/>
            <a:chExt cx="517114" cy="357570"/>
          </a:xfrm>
        </p:grpSpPr>
        <p:sp>
          <p:nvSpPr>
            <p:cNvPr id="24" name="Oval 23"/>
            <p:cNvSpPr/>
            <p:nvPr/>
          </p:nvSpPr>
          <p:spPr>
            <a:xfrm>
              <a:off x="4238248" y="1825564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54319" y="1967690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>
                  <a:solidFill>
                    <a:srgbClr val="FF0000"/>
                  </a:solidFill>
                  <a:latin typeface="+mj-lt"/>
                </a:rPr>
                <a:t>3</a:t>
              </a: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k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252496" y="2104134"/>
            <a:ext cx="517114" cy="367762"/>
            <a:chOff x="4252496" y="2104134"/>
            <a:chExt cx="517114" cy="367762"/>
          </a:xfrm>
        </p:grpSpPr>
        <p:sp>
          <p:nvSpPr>
            <p:cNvPr id="25" name="Oval 24"/>
            <p:cNvSpPr/>
            <p:nvPr/>
          </p:nvSpPr>
          <p:spPr>
            <a:xfrm>
              <a:off x="4435037" y="2104134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2496" y="2256452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>
                  <a:solidFill>
                    <a:srgbClr val="FF0000"/>
                  </a:solidFill>
                  <a:latin typeface="+mj-lt"/>
                </a:rPr>
                <a:t>4</a:t>
              </a: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k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561853" y="2549681"/>
            <a:ext cx="517114" cy="364576"/>
            <a:chOff x="4561853" y="2549681"/>
            <a:chExt cx="517114" cy="364576"/>
          </a:xfrm>
        </p:grpSpPr>
        <p:sp>
          <p:nvSpPr>
            <p:cNvPr id="26" name="Oval 25"/>
            <p:cNvSpPr/>
            <p:nvPr/>
          </p:nvSpPr>
          <p:spPr>
            <a:xfrm>
              <a:off x="4735068" y="2549681"/>
              <a:ext cx="170685" cy="170685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80000" algn="l">
                <a:spcBef>
                  <a:spcPts val="800"/>
                </a:spcBef>
                <a:buClr>
                  <a:schemeClr val="accent2"/>
                </a:buClr>
                <a:buFont typeface="Calibri Light" pitchFamily="34" charset="0"/>
                <a:buChar char="•"/>
              </a:pPr>
              <a:endParaRPr lang="en-US" sz="1400" dirty="0" err="1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61853" y="2698813"/>
              <a:ext cx="517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800" b="1" dirty="0" smtClean="0">
                  <a:solidFill>
                    <a:srgbClr val="FF0000"/>
                  </a:solidFill>
                  <a:latin typeface="+mj-lt"/>
                </a:rPr>
                <a:t>6k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9754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17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6151632" y="700292"/>
            <a:ext cx="1737360" cy="115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69702"/>
            <a:ext cx="4895860" cy="348769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415101" y="1339994"/>
            <a:ext cx="1044347" cy="0"/>
          </a:xfrm>
          <a:prstGeom prst="straightConnector1">
            <a:avLst/>
          </a:prstGeom>
          <a:ln w="28575">
            <a:solidFill>
              <a:srgbClr val="00A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0112" y="1995686"/>
            <a:ext cx="316835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err="1" smtClean="0">
                <a:solidFill>
                  <a:schemeClr val="tx2"/>
                </a:solidFill>
              </a:rPr>
              <a:t>Bisgaard</a:t>
            </a:r>
            <a:r>
              <a:rPr lang="en-US" sz="1400" dirty="0" smtClean="0">
                <a:solidFill>
                  <a:schemeClr val="tx2"/>
                </a:solidFill>
              </a:rPr>
              <a:t> standard audiograms: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S1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very mild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 (degree of hearing loss)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3" y="1010434"/>
            <a:ext cx="403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de-DE" sz="1400" dirty="0" smtClean="0">
                <a:solidFill>
                  <a:srgbClr val="00A0F0"/>
                </a:solidFill>
              </a:rPr>
              <a:t>Pure tone audiogram (PTA)</a:t>
            </a:r>
            <a:endParaRPr lang="en-US" sz="1400" dirty="0" smtClean="0">
              <a:solidFill>
                <a:srgbClr val="00A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3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6151632" y="700292"/>
            <a:ext cx="1737360" cy="115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69702"/>
            <a:ext cx="4895860" cy="34876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415101" y="1339994"/>
            <a:ext cx="1044347" cy="0"/>
          </a:xfrm>
          <a:prstGeom prst="straightConnector1">
            <a:avLst/>
          </a:prstGeom>
          <a:ln w="28575">
            <a:solidFill>
              <a:srgbClr val="00A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0112" y="1995686"/>
            <a:ext cx="3168352" cy="94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err="1" smtClean="0">
                <a:solidFill>
                  <a:schemeClr val="tx2"/>
                </a:solidFill>
              </a:rPr>
              <a:t>Bisgaard</a:t>
            </a:r>
            <a:r>
              <a:rPr lang="en-US" sz="1400" dirty="0" smtClean="0">
                <a:solidFill>
                  <a:schemeClr val="tx2"/>
                </a:solidFill>
              </a:rPr>
              <a:t> standard audiograms: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S1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very mild</a:t>
            </a:r>
            <a:r>
              <a:rPr lang="en-US" sz="1400" i="1" dirty="0">
                <a:solidFill>
                  <a:schemeClr val="tx2"/>
                </a:solidFill>
                <a:latin typeface="+mj-lt"/>
              </a:rPr>
              <a:t> (degree of hearing loss)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S2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mild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633" y="1010434"/>
            <a:ext cx="403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de-DE" sz="1400" dirty="0" smtClean="0">
                <a:solidFill>
                  <a:srgbClr val="00A0F0"/>
                </a:solidFill>
              </a:rPr>
              <a:t>Pure tone audiogram (PTA)</a:t>
            </a:r>
            <a:endParaRPr lang="en-US" sz="1400" dirty="0" smtClean="0">
              <a:solidFill>
                <a:srgbClr val="00A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8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6151632" y="700292"/>
            <a:ext cx="1737360" cy="115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" y="1269702"/>
            <a:ext cx="4895860" cy="34876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415101" y="1339994"/>
            <a:ext cx="1044347" cy="0"/>
          </a:xfrm>
          <a:prstGeom prst="straightConnector1">
            <a:avLst/>
          </a:prstGeom>
          <a:ln w="28575">
            <a:solidFill>
              <a:srgbClr val="00A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0112" y="1995686"/>
            <a:ext cx="31683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err="1" smtClean="0">
                <a:solidFill>
                  <a:schemeClr val="tx2"/>
                </a:solidFill>
              </a:rPr>
              <a:t>Bisgaard</a:t>
            </a:r>
            <a:r>
              <a:rPr lang="en-US" sz="1400" dirty="0" smtClean="0">
                <a:solidFill>
                  <a:schemeClr val="tx2"/>
                </a:solidFill>
              </a:rPr>
              <a:t> standard audiograms: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S1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very mild </a:t>
            </a:r>
            <a:r>
              <a:rPr lang="en-US" sz="1400" i="1" dirty="0" smtClean="0">
                <a:solidFill>
                  <a:schemeClr val="tx2"/>
                </a:solidFill>
                <a:latin typeface="+mj-lt"/>
              </a:rPr>
              <a:t>(degree of hearing loss)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S2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mild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S3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severe</a:t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1400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800" b="1" dirty="0" smtClean="0">
                <a:solidFill>
                  <a:schemeClr val="tx2"/>
                </a:solidFill>
                <a:latin typeface="+mj-lt"/>
              </a:rPr>
              <a:t>Source:</a:t>
            </a:r>
            <a:r>
              <a:rPr lang="en-US" sz="8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800" dirty="0" err="1" smtClean="0">
                <a:solidFill>
                  <a:schemeClr val="tx2"/>
                </a:solidFill>
                <a:latin typeface="+mj-lt"/>
                <a:hlinkClick r:id="rId5"/>
              </a:rPr>
              <a:t>Bisgaard</a:t>
            </a:r>
            <a:r>
              <a:rPr lang="en-US" sz="800" dirty="0" smtClean="0">
                <a:solidFill>
                  <a:schemeClr val="tx2"/>
                </a:solidFill>
                <a:latin typeface="+mj-lt"/>
                <a:hlinkClick r:id="rId5"/>
              </a:rPr>
              <a:t> et al.</a:t>
            </a:r>
            <a:r>
              <a:rPr lang="en-US" sz="800" dirty="0" smtClean="0">
                <a:solidFill>
                  <a:schemeClr val="tx2"/>
                </a:solidFill>
                <a:latin typeface="+mj-lt"/>
              </a:rPr>
              <a:t> (2010)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633" y="1010434"/>
            <a:ext cx="403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de-DE" sz="1400" dirty="0" smtClean="0">
                <a:solidFill>
                  <a:srgbClr val="00A0F0"/>
                </a:solidFill>
              </a:rPr>
              <a:t>Pure tone audiogram (PTA)</a:t>
            </a:r>
            <a:endParaRPr lang="en-US" sz="1400" dirty="0" smtClean="0">
              <a:solidFill>
                <a:srgbClr val="00A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4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4000" y="301872"/>
            <a:ext cx="6930000" cy="138499"/>
          </a:xfrm>
        </p:spPr>
        <p:txBody>
          <a:bodyPr/>
          <a:lstStyle/>
          <a:p>
            <a:r>
              <a:rPr lang="en-US" b="1" dirty="0"/>
              <a:t>Hearing Systems</a:t>
            </a:r>
            <a:r>
              <a:rPr lang="en-US" dirty="0"/>
              <a:t> </a:t>
            </a:r>
            <a:r>
              <a:rPr lang="en-US" dirty="0" smtClean="0"/>
              <a:t> - 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296000"/>
            <a:ext cx="8137525" cy="3129062"/>
          </a:xfrm>
        </p:spPr>
        <p:txBody>
          <a:bodyPr/>
          <a:lstStyle/>
          <a:p>
            <a:pPr lvl="2"/>
            <a:r>
              <a:rPr lang="en-US" dirty="0" smtClean="0"/>
              <a:t>Two lectures (with one short break, each) and one seminar.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Useful links:</a:t>
            </a:r>
          </a:p>
          <a:p>
            <a:pPr lvl="3"/>
            <a:r>
              <a:rPr lang="en-US" dirty="0">
                <a:hlinkClick r:id="rId3"/>
              </a:rPr>
              <a:t>https://hearingsystems.github.io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,</a:t>
            </a:r>
            <a:endParaRPr lang="en-US" dirty="0"/>
          </a:p>
          <a:p>
            <a:pPr lvl="3"/>
            <a:r>
              <a:rPr lang="en-US" dirty="0">
                <a:hlinkClick r:id="rId4"/>
              </a:rPr>
              <a:t>https://www.tu-ilmenau.de/mt/lehrveranstaltungen/lehre-fuer-master-mt/audio-systems-technology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Topics we will cover:</a:t>
            </a:r>
          </a:p>
          <a:p>
            <a:pPr lvl="3">
              <a:spcBef>
                <a:spcPts val="800"/>
              </a:spcBef>
            </a:pPr>
            <a:r>
              <a:rPr lang="en-US" b="1" i="1" dirty="0" smtClean="0"/>
              <a:t>Basics</a:t>
            </a:r>
            <a:r>
              <a:rPr lang="en-US" i="1" dirty="0" smtClean="0"/>
              <a:t>:</a:t>
            </a:r>
            <a:r>
              <a:rPr lang="en-US" dirty="0" smtClean="0"/>
              <a:t> units, hearing, hearing loss, tonotopy, dynamic range &amp; compression.</a:t>
            </a:r>
          </a:p>
          <a:p>
            <a:pPr lvl="3">
              <a:spcBef>
                <a:spcPts val="800"/>
              </a:spcBef>
            </a:pPr>
            <a:r>
              <a:rPr lang="en-US" b="1" i="1" dirty="0" smtClean="0"/>
              <a:t>Devices:</a:t>
            </a:r>
            <a:r>
              <a:rPr lang="en-US" dirty="0" smtClean="0"/>
              <a:t> hearing aids, cochlear implants, optogenetic stimulation, hearables.</a:t>
            </a:r>
          </a:p>
          <a:p>
            <a:pPr lvl="3">
              <a:spcBef>
                <a:spcPts val="800"/>
              </a:spcBef>
            </a:pPr>
            <a:r>
              <a:rPr lang="en-US" b="1" i="1" dirty="0" smtClean="0"/>
              <a:t>Technologies:</a:t>
            </a:r>
            <a:r>
              <a:rPr lang="en-US" dirty="0" smtClean="0"/>
              <a:t> </a:t>
            </a:r>
            <a:r>
              <a:rPr lang="en-US" dirty="0" err="1" smtClean="0"/>
              <a:t>audiological</a:t>
            </a:r>
            <a:r>
              <a:rPr lang="en-US" dirty="0" smtClean="0"/>
              <a:t> features, fitness &amp; medical features, hardware &amp; software.</a:t>
            </a:r>
          </a:p>
          <a:p>
            <a:pPr lvl="3">
              <a:spcBef>
                <a:spcPts val="800"/>
              </a:spcBef>
            </a:pPr>
            <a:r>
              <a:rPr lang="en-US" b="1" i="1" dirty="0" smtClean="0"/>
              <a:t>Current trends</a:t>
            </a:r>
            <a:r>
              <a:rPr lang="en-US" dirty="0" smtClean="0"/>
              <a:t> in research &amp; development.</a:t>
            </a:r>
          </a:p>
          <a:p>
            <a:pPr marL="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1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processing: dB HL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6151632" y="700292"/>
            <a:ext cx="1737360" cy="115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2108" y="518688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chemeClr val="tx2"/>
                </a:solidFill>
                <a:latin typeface="+mj-lt"/>
              </a:rPr>
              <a:t>Equal loudness contours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1" y="1269702"/>
            <a:ext cx="4895858" cy="34876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415101" y="1339994"/>
            <a:ext cx="1044347" cy="0"/>
          </a:xfrm>
          <a:prstGeom prst="straightConnector1">
            <a:avLst/>
          </a:prstGeom>
          <a:ln w="28575">
            <a:solidFill>
              <a:srgbClr val="00A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0112" y="1995686"/>
            <a:ext cx="3168352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err="1" smtClean="0">
                <a:solidFill>
                  <a:schemeClr val="tx2"/>
                </a:solidFill>
              </a:rPr>
              <a:t>Bisgaard</a:t>
            </a:r>
            <a:r>
              <a:rPr lang="en-US" sz="1400" dirty="0" smtClean="0">
                <a:solidFill>
                  <a:schemeClr val="tx2"/>
                </a:solidFill>
              </a:rPr>
              <a:t> standard audiograms: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S1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very mild</a:t>
            </a:r>
            <a:r>
              <a:rPr lang="en-US" sz="1400" i="1" dirty="0">
                <a:solidFill>
                  <a:srgbClr val="6C6C6C"/>
                </a:solidFill>
                <a:latin typeface="Calibri Light"/>
              </a:rPr>
              <a:t> (degree of hearing loss)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S2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mild</a:t>
            </a:r>
          </a:p>
          <a:p>
            <a:pPr marL="174625" indent="-171450"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2"/>
                </a:solidFill>
                <a:latin typeface="+mj-lt"/>
              </a:rPr>
              <a:t>S3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: severe</a:t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1400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800" b="1" dirty="0" smtClean="0">
                <a:solidFill>
                  <a:schemeClr val="tx2"/>
                </a:solidFill>
                <a:latin typeface="+mj-lt"/>
              </a:rPr>
              <a:t>Source:</a:t>
            </a:r>
            <a:r>
              <a:rPr lang="en-US" sz="8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800" dirty="0" err="1" smtClean="0">
                <a:solidFill>
                  <a:schemeClr val="tx2"/>
                </a:solidFill>
                <a:latin typeface="+mj-lt"/>
                <a:hlinkClick r:id="rId5"/>
              </a:rPr>
              <a:t>Bisgaard</a:t>
            </a:r>
            <a:r>
              <a:rPr lang="en-US" sz="800" dirty="0" smtClean="0">
                <a:solidFill>
                  <a:schemeClr val="tx2"/>
                </a:solidFill>
                <a:latin typeface="+mj-lt"/>
                <a:hlinkClick r:id="rId5"/>
              </a:rPr>
              <a:t> et al.</a:t>
            </a:r>
            <a:r>
              <a:rPr lang="en-US" sz="800" dirty="0" smtClean="0">
                <a:solidFill>
                  <a:schemeClr val="tx2"/>
                </a:solidFill>
                <a:latin typeface="+mj-lt"/>
              </a:rPr>
              <a:t> (2010)</a:t>
            </a:r>
            <a:br>
              <a:rPr lang="en-US" sz="800" dirty="0" smtClean="0">
                <a:solidFill>
                  <a:schemeClr val="tx2"/>
                </a:solidFill>
                <a:latin typeface="+mj-lt"/>
              </a:rPr>
            </a:br>
            <a:endParaRPr lang="en-US" sz="1400" dirty="0">
              <a:solidFill>
                <a:srgbClr val="6C6C6C"/>
              </a:solidFill>
              <a:latin typeface="Calibri Light"/>
            </a:endParaRPr>
          </a:p>
          <a:p>
            <a:pPr marL="174625" lvl="0" indent="-171450">
              <a:spcBef>
                <a:spcPts val="8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6C6C6C"/>
                </a:solidFill>
                <a:latin typeface="Calibri Light"/>
              </a:rPr>
              <a:t>D</a:t>
            </a: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: </a:t>
            </a:r>
            <a:r>
              <a:rPr lang="en-US" sz="1400" dirty="0" smtClean="0">
                <a:solidFill>
                  <a:schemeClr val="tx2"/>
                </a:solidFill>
              </a:rPr>
              <a:t>hearing </a:t>
            </a:r>
            <a:r>
              <a:rPr lang="en-US" sz="1400" dirty="0">
                <a:solidFill>
                  <a:schemeClr val="tx2"/>
                </a:solidFill>
              </a:rPr>
              <a:t>loss bordering on </a:t>
            </a:r>
            <a:r>
              <a:rPr lang="en-US" sz="1400" dirty="0" smtClean="0">
                <a:solidFill>
                  <a:schemeClr val="tx2"/>
                </a:solidFill>
              </a:rPr>
              <a:t>deafness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  <a:p>
            <a:pPr marL="3175">
              <a:spcBef>
                <a:spcPts val="800"/>
              </a:spcBef>
              <a:buClr>
                <a:schemeClr val="accent2"/>
              </a:buClr>
            </a:pP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3" y="1010434"/>
            <a:ext cx="403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de-DE" sz="1400" dirty="0" smtClean="0">
                <a:solidFill>
                  <a:srgbClr val="00A0F0"/>
                </a:solidFill>
              </a:rPr>
              <a:t>Pure tone audiogram (PTA)</a:t>
            </a:r>
            <a:endParaRPr lang="en-US" sz="1400" dirty="0" smtClean="0">
              <a:solidFill>
                <a:srgbClr val="00A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30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and hearing impairments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21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504001" y="1010434"/>
            <a:ext cx="4895858" cy="3746958"/>
            <a:chOff x="504001" y="1010434"/>
            <a:chExt cx="4895858" cy="37469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01" y="1269702"/>
              <a:ext cx="4895858" cy="348769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59633" y="1010434"/>
              <a:ext cx="4030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de-DE" sz="1400" dirty="0" smtClean="0">
                  <a:solidFill>
                    <a:srgbClr val="00A0F0"/>
                  </a:solidFill>
                </a:rPr>
                <a:t>Pure tone audiogram (PTA)</a:t>
              </a:r>
              <a:endParaRPr lang="en-US" sz="1400" dirty="0" smtClean="0">
                <a:solidFill>
                  <a:srgbClr val="00A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717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82716E-6 L 0.43716 -0.284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and hearing impairments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71" y="654844"/>
            <a:ext cx="1969223" cy="1500482"/>
          </a:xfrm>
          <a:prstGeom prst="rect">
            <a:avLst/>
          </a:prstGeom>
        </p:spPr>
      </p:pic>
      <p:sp>
        <p:nvSpPr>
          <p:cNvPr id="11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058059"/>
            <a:ext cx="8137525" cy="3954929"/>
          </a:xfrm>
        </p:spPr>
        <p:txBody>
          <a:bodyPr/>
          <a:lstStyle/>
          <a:p>
            <a:pPr marL="0" lvl="2" indent="0">
              <a:buNone/>
            </a:pPr>
            <a:r>
              <a:rPr lang="en-US" dirty="0" smtClean="0"/>
              <a:t>Questions: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How many are affected?</a:t>
            </a:r>
          </a:p>
          <a:p>
            <a:pPr lvl="3">
              <a:spcBef>
                <a:spcPts val="600"/>
              </a:spcBef>
            </a:pPr>
            <a:r>
              <a:rPr lang="en-US" dirty="0" smtClean="0">
                <a:hlinkClick r:id="rId8"/>
              </a:rPr>
              <a:t>WHO 2020</a:t>
            </a:r>
            <a:r>
              <a:rPr lang="en-US" dirty="0" smtClean="0"/>
              <a:t>: worldwide ca. 466M people with disabling hearing loss.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How bad is impaired hearing?</a:t>
            </a:r>
          </a:p>
          <a:p>
            <a:pPr lvl="3">
              <a:spcBef>
                <a:spcPts val="600"/>
              </a:spcBef>
            </a:pPr>
            <a:r>
              <a:rPr lang="en-US" dirty="0" smtClean="0"/>
              <a:t>It is bad, especially in background noise. Try for yourself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see </a:t>
            </a:r>
            <a:r>
              <a:rPr lang="en-US" b="1" dirty="0" smtClean="0">
                <a:sym typeface="Wingdings" panose="05000000000000000000" pitchFamily="2" charset="2"/>
              </a:rPr>
              <a:t>slide 4</a:t>
            </a:r>
            <a:r>
              <a:rPr lang="en-US" dirty="0" smtClean="0">
                <a:sym typeface="Wingdings" panose="05000000000000000000" pitchFamily="2" charset="2"/>
              </a:rPr>
              <a:t>: hearing loss simulators.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What are the causes of the impairments?</a:t>
            </a:r>
          </a:p>
          <a:p>
            <a:pPr lvl="3">
              <a:spcBef>
                <a:spcPts val="600"/>
              </a:spcBef>
            </a:pPr>
            <a:r>
              <a:rPr lang="en-US" dirty="0" smtClean="0"/>
              <a:t>Genetic </a:t>
            </a:r>
            <a:r>
              <a:rPr lang="en-US" dirty="0"/>
              <a:t>causes, complications at birth, </a:t>
            </a:r>
            <a:r>
              <a:rPr lang="en-US" dirty="0" smtClean="0"/>
              <a:t>infectious </a:t>
            </a:r>
            <a:r>
              <a:rPr lang="en-US" dirty="0"/>
              <a:t>diseases, chronic ear infections, </a:t>
            </a:r>
            <a:r>
              <a:rPr lang="en-US" dirty="0" smtClean="0"/>
              <a:t>certain drugs, ageing,</a:t>
            </a:r>
            <a:br>
              <a:rPr lang="en-US" dirty="0" smtClean="0"/>
            </a:br>
            <a:r>
              <a:rPr lang="en-US" dirty="0" smtClean="0"/>
              <a:t>and exposure </a:t>
            </a:r>
            <a:r>
              <a:rPr lang="en-US" dirty="0"/>
              <a:t>to excessive </a:t>
            </a:r>
            <a:r>
              <a:rPr lang="en-US" dirty="0" smtClean="0"/>
              <a:t>noise (1.1B young people under 35 due to high SPLs in recreational settings).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What can be done to help people?</a:t>
            </a:r>
          </a:p>
          <a:p>
            <a:pPr lvl="3">
              <a:spcBef>
                <a:spcPts val="600"/>
              </a:spcBef>
            </a:pPr>
            <a:r>
              <a:rPr lang="en-US" dirty="0" smtClean="0">
                <a:sym typeface="Wingdings" panose="05000000000000000000" pitchFamily="2" charset="2"/>
              </a:rPr>
              <a:t>Hearing protection and education, access to early and on-demand screening;</a:t>
            </a:r>
          </a:p>
          <a:p>
            <a:pPr lvl="3">
              <a:spcBef>
                <a:spcPts val="600"/>
              </a:spcBef>
            </a:pPr>
            <a:r>
              <a:rPr lang="en-US" dirty="0" smtClean="0">
                <a:sym typeface="Wingdings" panose="05000000000000000000" pitchFamily="2" charset="2"/>
              </a:rPr>
              <a:t>access to hearing systems: hearing aids, cochlear implants, and other assistive devices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smtClean="0">
                <a:sym typeface="Wingdings" panose="05000000000000000000" pitchFamily="2" charset="2"/>
                <a:hlinkClick r:id="rId8"/>
              </a:rPr>
              <a:t>WHO 2020</a:t>
            </a:r>
            <a:r>
              <a:rPr lang="en-US" dirty="0" smtClean="0">
                <a:sym typeface="Wingdings" panose="05000000000000000000" pitchFamily="2" charset="2"/>
              </a:rPr>
              <a:t>: currently only 1</a:t>
            </a:r>
            <a:r>
              <a:rPr lang="en-US" spc="150" dirty="0" smtClean="0">
                <a:sym typeface="Wingdings" panose="05000000000000000000" pitchFamily="2" charset="2"/>
              </a:rPr>
              <a:t>7</a:t>
            </a:r>
            <a:r>
              <a:rPr lang="en-US" dirty="0" smtClean="0">
                <a:sym typeface="Wingdings" panose="05000000000000000000" pitchFamily="2" charset="2"/>
              </a:rPr>
              <a:t>% </a:t>
            </a:r>
            <a:r>
              <a:rPr lang="en-US" dirty="0"/>
              <a:t>of those who could benefit from use of a hearing aid actually use </a:t>
            </a:r>
            <a:r>
              <a:rPr lang="en-US" dirty="0" smtClean="0"/>
              <a:t>one)</a:t>
            </a:r>
            <a:r>
              <a:rPr lang="en-US" dirty="0" smtClean="0">
                <a:sym typeface="Wingdings" panose="05000000000000000000" pitchFamily="2" charset="2"/>
              </a:rPr>
              <a:t>;</a:t>
            </a:r>
          </a:p>
          <a:p>
            <a:pPr lvl="3">
              <a:spcBef>
                <a:spcPts val="600"/>
              </a:spcBef>
            </a:pPr>
            <a:r>
              <a:rPr lang="en-US" dirty="0" smtClean="0">
                <a:sym typeface="Wingdings" panose="05000000000000000000" pitchFamily="2" charset="2"/>
              </a:rPr>
              <a:t>sign language and social support.</a:t>
            </a:r>
          </a:p>
        </p:txBody>
      </p:sp>
      <p:pic>
        <p:nvPicPr>
          <p:cNvPr id="8" name="TIMIT_Example_N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07661" y="2383346"/>
            <a:ext cx="232792" cy="232792"/>
          </a:xfrm>
          <a:prstGeom prst="rect">
            <a:avLst/>
          </a:prstGeom>
        </p:spPr>
      </p:pic>
      <p:pic>
        <p:nvPicPr>
          <p:cNvPr id="12" name="TIMIT_Example_HL4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75985" y="2383346"/>
            <a:ext cx="232792" cy="2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96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Short recap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1600438"/>
          </a:xfrm>
        </p:spPr>
        <p:txBody>
          <a:bodyPr/>
          <a:lstStyle/>
          <a:p>
            <a:pPr lvl="2"/>
            <a:r>
              <a:rPr lang="en-US" dirty="0" smtClean="0"/>
              <a:t>Scales (</a:t>
            </a:r>
            <a:r>
              <a:rPr lang="en-US" sz="1200" spc="150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dB) and main units (</a:t>
            </a:r>
            <a:r>
              <a:rPr lang="en-US" sz="1200" b="1" spc="15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/>
              <a:t>dB FS) in audio signal processing,</a:t>
            </a:r>
            <a:br>
              <a:rPr lang="en-US" dirty="0" smtClean="0"/>
            </a:br>
            <a:r>
              <a:rPr lang="en-US" dirty="0" smtClean="0"/>
              <a:t>conversion: </a:t>
            </a:r>
            <a:r>
              <a:rPr lang="en-US" i="1" dirty="0" smtClean="0"/>
              <a:t>dB</a:t>
            </a:r>
            <a:r>
              <a:rPr lang="en-US" dirty="0" smtClean="0"/>
              <a:t> = 20 lo</a:t>
            </a:r>
            <a:r>
              <a:rPr lang="en-US" spc="100" dirty="0" smtClean="0"/>
              <a:t>g</a:t>
            </a:r>
            <a:r>
              <a:rPr lang="en-US" baseline="-25000" dirty="0" smtClean="0"/>
              <a:t>1</a:t>
            </a:r>
            <a:r>
              <a:rPr lang="en-US" spc="100" baseline="-25000" dirty="0" smtClean="0"/>
              <a:t>0</a:t>
            </a:r>
            <a:r>
              <a:rPr lang="en-US" spc="100" dirty="0" smtClean="0"/>
              <a:t>(</a:t>
            </a:r>
            <a:r>
              <a:rPr lang="en-US" i="1" dirty="0" smtClean="0"/>
              <a:t>ma</a:t>
            </a:r>
            <a:r>
              <a:rPr lang="en-US" i="1" spc="100" dirty="0" smtClean="0"/>
              <a:t>g</a:t>
            </a:r>
            <a:r>
              <a:rPr lang="en-US" dirty="0" smtClean="0"/>
              <a:t>) </a:t>
            </a:r>
            <a:r>
              <a:rPr lang="en-US" sz="1000" dirty="0" smtClean="0">
                <a:sym typeface="Wingdings" panose="05000000000000000000" pitchFamily="2" charset="2"/>
              </a:rPr>
              <a:t>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ma</a:t>
            </a:r>
            <a:r>
              <a:rPr lang="en-US" i="1" spc="150" dirty="0" smtClean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= 1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spc="150" baseline="30000" dirty="0" smtClean="0">
                <a:sym typeface="Wingdings" panose="05000000000000000000" pitchFamily="2" charset="2"/>
              </a:rPr>
              <a:t>(</a:t>
            </a:r>
            <a:r>
              <a:rPr lang="en-US" i="1" spc="150" baseline="30000" dirty="0" smtClean="0">
                <a:sym typeface="Wingdings" panose="05000000000000000000" pitchFamily="2" charset="2"/>
              </a:rPr>
              <a:t>dB</a:t>
            </a:r>
            <a:r>
              <a:rPr lang="en-US" spc="150" baseline="30000" dirty="0" smtClean="0">
                <a:sym typeface="Wingdings" panose="05000000000000000000" pitchFamily="2" charset="2"/>
              </a:rPr>
              <a:t>/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spc="150" baseline="30000" dirty="0" smtClean="0">
                <a:sym typeface="Wingdings" panose="05000000000000000000" pitchFamily="2" charset="2"/>
              </a:rPr>
              <a:t>0</a:t>
            </a:r>
            <a:r>
              <a:rPr lang="en-US" baseline="30000" dirty="0" smtClean="0">
                <a:sym typeface="Wingdings" panose="05000000000000000000" pitchFamily="2" charset="2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dirty="0" smtClean="0"/>
              <a:t>Importance of signal form (</a:t>
            </a:r>
            <a:r>
              <a:rPr lang="en-US" sz="1200" b="1" spc="15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/>
              <a:t>dB RMS) and distance (</a:t>
            </a:r>
            <a:r>
              <a:rPr lang="en-US" sz="1200" b="1" spc="15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/>
              <a:t>dB SPL) and how they influence</a:t>
            </a:r>
            <a:br>
              <a:rPr lang="en-US" dirty="0" smtClean="0"/>
            </a:br>
            <a:r>
              <a:rPr lang="en-US" dirty="0" smtClean="0"/>
              <a:t>loudness (</a:t>
            </a:r>
            <a:r>
              <a:rPr lang="en-US" sz="1200" b="1" spc="15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/>
              <a:t>equal loudness contours).</a:t>
            </a:r>
          </a:p>
          <a:p>
            <a:pPr lvl="2"/>
            <a:r>
              <a:rPr lang="en-US" dirty="0" smtClean="0"/>
              <a:t>Hearing level (</a:t>
            </a:r>
            <a:r>
              <a:rPr lang="en-US" sz="1200" b="1" spc="150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/>
              <a:t>dB HL) and pure tone audiogram.</a:t>
            </a:r>
          </a:p>
          <a:p>
            <a:pPr lvl="2"/>
            <a:r>
              <a:rPr lang="en-US" dirty="0" smtClean="0"/>
              <a:t>Facts about hearing impairments.</a:t>
            </a:r>
          </a:p>
        </p:txBody>
      </p:sp>
    </p:spTree>
    <p:extLst>
      <p:ext uri="{BB962C8B-B14F-4D97-AF65-F5344CB8AC3E}">
        <p14:creationId xmlns:p14="http://schemas.microsoft.com/office/powerpoint/2010/main" val="2086089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hearing works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9" name="Siemens_Hea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672" y="1168161"/>
            <a:ext cx="6208340" cy="34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9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1490888"/>
            <a:ext cx="5544616" cy="3313110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>
          <a:xfrm>
            <a:off x="539552" y="1541019"/>
            <a:ext cx="2414049" cy="3227794"/>
          </a:xfrm>
          <a:prstGeom prst="borderCallout2">
            <a:avLst>
              <a:gd name="adj1" fmla="val 20"/>
              <a:gd name="adj2" fmla="val 2624"/>
              <a:gd name="adj3" fmla="val -8408"/>
              <a:gd name="adj4" fmla="val 7125"/>
              <a:gd name="adj5" fmla="val -12521"/>
              <a:gd name="adj6" fmla="val 15003"/>
            </a:avLst>
          </a:prstGeom>
          <a:noFill/>
          <a:ln w="9525">
            <a:solidFill>
              <a:srgbClr val="E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Line Callout 2 11"/>
          <p:cNvSpPr/>
          <p:nvPr/>
        </p:nvSpPr>
        <p:spPr>
          <a:xfrm rot="16973757">
            <a:off x="3066975" y="3018063"/>
            <a:ext cx="465504" cy="721562"/>
          </a:xfrm>
          <a:prstGeom prst="borderCallout2">
            <a:avLst>
              <a:gd name="adj1" fmla="val 10796"/>
              <a:gd name="adj2" fmla="val 100203"/>
              <a:gd name="adj3" fmla="val -24239"/>
              <a:gd name="adj4" fmla="val 347226"/>
              <a:gd name="adj5" fmla="val -11040"/>
              <a:gd name="adj6" fmla="val 441911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Line Callout 2 12"/>
          <p:cNvSpPr/>
          <p:nvPr/>
        </p:nvSpPr>
        <p:spPr>
          <a:xfrm rot="18295767">
            <a:off x="3546089" y="2727340"/>
            <a:ext cx="517331" cy="695039"/>
          </a:xfrm>
          <a:prstGeom prst="borderCallout2">
            <a:avLst>
              <a:gd name="adj1" fmla="val 10796"/>
              <a:gd name="adj2" fmla="val 100203"/>
              <a:gd name="adj3" fmla="val 80774"/>
              <a:gd name="adj4" fmla="val 272953"/>
              <a:gd name="adj5" fmla="val 223576"/>
              <a:gd name="adj6" fmla="val 447302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121" y="984012"/>
            <a:ext cx="229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Outer ear: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amplification, direction-dependent filtering.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182" y="1350930"/>
            <a:ext cx="27799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Middle ear: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73038" indent="-173038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impedance matching (air to fluid),</a:t>
            </a:r>
          </a:p>
          <a:p>
            <a:pPr marL="173038" indent="-173038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protection of the inner ear.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5087" y="4797977"/>
            <a:ext cx="1656184" cy="181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Source: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4"/>
              </a:rPr>
              <a:t>www.lobe.ca, 2021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6590" y="1912651"/>
            <a:ext cx="28402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Inner ear:</a:t>
            </a: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spectral decomposition of signal</a:t>
            </a:r>
            <a:br>
              <a:rPr lang="en-US" sz="1400" dirty="0" smtClean="0">
                <a:solidFill>
                  <a:srgbClr val="6C6C6C"/>
                </a:solidFill>
                <a:latin typeface="Calibri Light"/>
              </a:rPr>
            </a:b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(~filter bank),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transformation into electrical signals (neural spikes).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2694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hearing works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7" name="Picture 3" descr="UnrolledCochl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72" y="1029539"/>
            <a:ext cx="2769243" cy="1970946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 rot="16200000">
            <a:off x="3060153" y="1920686"/>
            <a:ext cx="1970946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</a:t>
            </a:r>
            <a:r>
              <a:rPr lang="hu-HU" altLang="de-DE" sz="700" b="1" dirty="0">
                <a:solidFill>
                  <a:srgbClr val="000000"/>
                </a:solidFill>
                <a:latin typeface="+mj-lt"/>
              </a:rPr>
              <a:t>:</a:t>
            </a:r>
            <a:r>
              <a:rPr lang="hu-HU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http://www.pc.rhul.ac.uk</a:t>
            </a:r>
            <a:endParaRPr lang="hu-HU" altLang="de-DE" sz="7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534" r="2480" b="3446"/>
          <a:stretch/>
        </p:blipFill>
        <p:spPr bwMode="auto">
          <a:xfrm>
            <a:off x="1170374" y="3198549"/>
            <a:ext cx="2761871" cy="1447896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ochlea_Large_Optimiz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70" y="1029539"/>
            <a:ext cx="2378998" cy="1970946"/>
          </a:xfrm>
          <a:prstGeom prst="rect">
            <a:avLst/>
          </a:prstGeom>
          <a:noFill/>
          <a:ln w="635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 rot="16200000">
            <a:off x="6588544" y="1920686"/>
            <a:ext cx="1970947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www.meniett.com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 rot="16200000">
            <a:off x="3953803" y="1885650"/>
            <a:ext cx="1977821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 dirty="0">
                <a:latin typeface="+mn-lt"/>
              </a:rPr>
              <a:t>Cochlear cross-section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 rot="16200000">
            <a:off x="43074" y="1882213"/>
            <a:ext cx="1970946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hu-HU" altLang="de-DE" sz="1200" dirty="0" err="1">
                <a:latin typeface="+mn-lt"/>
              </a:rPr>
              <a:t>Unrolled</a:t>
            </a:r>
            <a:r>
              <a:rPr lang="hu-HU" altLang="de-DE" sz="1200" dirty="0">
                <a:latin typeface="+mn-lt"/>
              </a:rPr>
              <a:t> </a:t>
            </a:r>
            <a:r>
              <a:rPr lang="hu-HU" altLang="de-DE" sz="1200" dirty="0" err="1">
                <a:latin typeface="+mn-lt"/>
              </a:rPr>
              <a:t>cochlea</a:t>
            </a:r>
            <a:endParaRPr lang="en-US" altLang="de-DE" sz="1200" dirty="0">
              <a:latin typeface="+mn-lt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 rot="16200000">
            <a:off x="265533" y="3835118"/>
            <a:ext cx="1538731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hu-HU" altLang="de-DE" sz="1200" dirty="0" err="1">
                <a:latin typeface="+mn-lt"/>
              </a:rPr>
              <a:t>Organ</a:t>
            </a:r>
            <a:r>
              <a:rPr lang="hu-HU" altLang="de-DE" sz="1200" dirty="0">
                <a:latin typeface="+mn-lt"/>
              </a:rPr>
              <a:t> of </a:t>
            </a:r>
            <a:r>
              <a:rPr lang="hu-HU" altLang="de-DE" sz="1200" dirty="0" err="1">
                <a:latin typeface="+mn-lt"/>
              </a:rPr>
              <a:t>Corti</a:t>
            </a:r>
            <a:endParaRPr lang="en-US" altLang="de-DE" sz="1200" dirty="0">
              <a:latin typeface="+mn-lt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 rot="16200000">
            <a:off x="3310065" y="3828172"/>
            <a:ext cx="1447894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Adapted from: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err="1" smtClean="0">
                <a:solidFill>
                  <a:srgbClr val="000000"/>
                </a:solidFill>
                <a:latin typeface="+mj-lt"/>
                <a:hlinkClick r:id="rId6"/>
              </a:rPr>
              <a:t>Baumgarte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6"/>
              </a:rPr>
              <a:t>, 2000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512" y="3169973"/>
            <a:ext cx="2386756" cy="1542041"/>
          </a:xfrm>
          <a:prstGeom prst="rect">
            <a:avLst/>
          </a:prstGeom>
        </p:spPr>
      </p:pic>
      <p:sp>
        <p:nvSpPr>
          <p:cNvPr id="22" name="Rectangle 8"/>
          <p:cNvSpPr>
            <a:spLocks noChangeArrowheads="1"/>
          </p:cNvSpPr>
          <p:nvPr/>
        </p:nvSpPr>
        <p:spPr bwMode="auto">
          <a:xfrm rot="16200000">
            <a:off x="6794669" y="3845012"/>
            <a:ext cx="1538730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8"/>
              </a:rPr>
              <a:t>Ryan, 2000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 rot="16200000">
            <a:off x="4172236" y="3808194"/>
            <a:ext cx="1542042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 dirty="0" smtClean="0">
                <a:latin typeface="+mn-lt"/>
              </a:rPr>
              <a:t>Hair cell rows</a:t>
            </a:r>
            <a:endParaRPr lang="en-US" alt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7545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hearing works: Inner hair cells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60284"/>
            <a:ext cx="5112568" cy="2691586"/>
          </a:xfrm>
          <a:prstGeom prst="rect">
            <a:avLst/>
          </a:prstGeom>
        </p:spPr>
      </p:pic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383410" y="3490586"/>
            <a:ext cx="1687431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</a:pPr>
            <a:r>
              <a:rPr lang="en-US" altLang="de-DE" sz="700" b="1" dirty="0" smtClean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>
                <a:solidFill>
                  <a:srgbClr val="000000"/>
                </a:solidFill>
                <a:latin typeface="+mj-lt"/>
                <a:hlinkClick r:id="rId4"/>
              </a:rPr>
              <a:t>Brown &amp; Santos-</a:t>
            </a:r>
            <a:r>
              <a:rPr lang="en-US" altLang="de-DE" sz="700" dirty="0" err="1">
                <a:solidFill>
                  <a:srgbClr val="000000"/>
                </a:solidFill>
                <a:latin typeface="+mj-lt"/>
                <a:hlinkClick r:id="rId4"/>
              </a:rPr>
              <a:t>Sacchi</a:t>
            </a:r>
            <a:r>
              <a:rPr lang="en-US" altLang="de-DE" sz="700" dirty="0">
                <a:solidFill>
                  <a:srgbClr val="000000"/>
                </a:solidFill>
                <a:latin typeface="+mj-lt"/>
                <a:hlinkClick r:id="rId4"/>
              </a:rPr>
              <a:t>, 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4"/>
              </a:rPr>
              <a:t>2014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552" y="3867894"/>
            <a:ext cx="511256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/>
              <a:t>Inner hair cells:</a:t>
            </a: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do </a:t>
            </a:r>
            <a:r>
              <a:rPr lang="en-US" sz="1400" dirty="0" err="1" smtClean="0">
                <a:latin typeface="+mj-lt"/>
              </a:rPr>
              <a:t>mechanoelectrical</a:t>
            </a:r>
            <a:r>
              <a:rPr lang="en-US" sz="1400" dirty="0" smtClean="0">
                <a:latin typeface="+mj-lt"/>
              </a:rPr>
              <a:t> transduction (convert motion to electricity);</a:t>
            </a: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are the sensory cells in our auditory system.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t="4534" r="15262" b="3446"/>
          <a:stretch/>
        </p:blipFill>
        <p:spPr bwMode="auto">
          <a:xfrm>
            <a:off x="548872" y="1638915"/>
            <a:ext cx="2113799" cy="1447896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479021" y="3090478"/>
            <a:ext cx="2113799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Adapted from: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err="1" smtClean="0">
                <a:solidFill>
                  <a:srgbClr val="000000"/>
                </a:solidFill>
                <a:latin typeface="+mj-lt"/>
                <a:hlinkClick r:id="rId6"/>
              </a:rPr>
              <a:t>Baumgarte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6"/>
              </a:rPr>
              <a:t>, 2000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8872" y="1366215"/>
            <a:ext cx="2113798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hu-HU" altLang="de-DE" sz="1200" dirty="0" err="1">
                <a:latin typeface="+mn-lt"/>
              </a:rPr>
              <a:t>Organ</a:t>
            </a:r>
            <a:r>
              <a:rPr lang="hu-HU" altLang="de-DE" sz="1200" dirty="0">
                <a:latin typeface="+mn-lt"/>
              </a:rPr>
              <a:t> of </a:t>
            </a:r>
            <a:r>
              <a:rPr lang="hu-HU" altLang="de-DE" sz="1200" dirty="0" err="1">
                <a:latin typeface="+mn-lt"/>
              </a:rPr>
              <a:t>Corti</a:t>
            </a:r>
            <a:endParaRPr lang="en-US" altLang="de-DE" sz="1200" dirty="0">
              <a:latin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43608" y="2201109"/>
            <a:ext cx="576064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l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</a:pPr>
            <a:endParaRPr lang="en-US" sz="1400" dirty="0" err="1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9109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HC_Motil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731" b="11458"/>
          <a:stretch/>
        </p:blipFill>
        <p:spPr>
          <a:xfrm>
            <a:off x="3567720" y="1270639"/>
            <a:ext cx="1618444" cy="18306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hearing works: Outer hair cells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 </a:t>
            </a:r>
            <a:endParaRPr lang="en-GB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39552" y="3507854"/>
            <a:ext cx="5889798" cy="1400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/>
              <a:t>Outer hair cells (OHCs):</a:t>
            </a: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actively amplify/dampen the movement of the basilar membrane (BM), thus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increase the loudness range (dynamic range) of the ear;</a:t>
            </a: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increase frequency selectivity at the basilar </a:t>
            </a:r>
            <a:r>
              <a:rPr lang="en-US" sz="1400" dirty="0" smtClean="0">
                <a:latin typeface="+mj-lt"/>
              </a:rPr>
              <a:t>membrane; </a:t>
            </a: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protect 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inner hair cells by stiffening upon loud </a:t>
            </a: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signals (until damaged)</a:t>
            </a:r>
            <a:r>
              <a:rPr lang="en-US" sz="1400" dirty="0" smtClean="0">
                <a:latin typeface="+mj-lt"/>
              </a:rPr>
              <a:t>.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t="4534" r="15262" b="3446"/>
          <a:stretch/>
        </p:blipFill>
        <p:spPr bwMode="auto">
          <a:xfrm>
            <a:off x="548872" y="1638915"/>
            <a:ext cx="2113799" cy="1447896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472671" y="3090478"/>
            <a:ext cx="2113799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Adapted from: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err="1" smtClean="0">
                <a:solidFill>
                  <a:srgbClr val="000000"/>
                </a:solidFill>
                <a:latin typeface="+mj-lt"/>
                <a:hlinkClick r:id="rId7"/>
              </a:rPr>
              <a:t>Baumgarte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7"/>
              </a:rPr>
              <a:t>, 2000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48872" y="1366215"/>
            <a:ext cx="2113798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hu-HU" altLang="de-DE" sz="1200" dirty="0" err="1">
                <a:latin typeface="+mn-lt"/>
              </a:rPr>
              <a:t>Organ</a:t>
            </a:r>
            <a:r>
              <a:rPr lang="hu-HU" altLang="de-DE" sz="1200" dirty="0">
                <a:latin typeface="+mn-lt"/>
              </a:rPr>
              <a:t> of </a:t>
            </a:r>
            <a:r>
              <a:rPr lang="hu-HU" altLang="de-DE" sz="1200" dirty="0" err="1">
                <a:latin typeface="+mn-lt"/>
              </a:rPr>
              <a:t>Corti</a:t>
            </a:r>
            <a:endParaRPr lang="en-US" altLang="de-DE" sz="1200" dirty="0">
              <a:latin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515914" y="2074044"/>
            <a:ext cx="576064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l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</a:pPr>
            <a:endParaRPr lang="en-US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feld 8"/>
          <p:cNvSpPr txBox="1"/>
          <p:nvPr/>
        </p:nvSpPr>
        <p:spPr>
          <a:xfrm>
            <a:off x="3464323" y="3082156"/>
            <a:ext cx="19884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800"/>
              </a:spcBef>
              <a:buClr>
                <a:schemeClr val="accent2"/>
              </a:buCl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altLang="de-DE" sz="700" b="1" dirty="0" smtClean="0">
                <a:solidFill>
                  <a:schemeClr val="tx1"/>
                </a:solidFill>
                <a:latin typeface="+mj-lt"/>
              </a:rPr>
              <a:t>Source</a:t>
            </a:r>
            <a:r>
              <a:rPr lang="de-DE" altLang="de-DE" sz="700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de-DE" altLang="de-DE" sz="700" dirty="0" smtClean="0">
                <a:solidFill>
                  <a:schemeClr val="tx1"/>
                </a:solidFill>
                <a:latin typeface="+mj-lt"/>
                <a:hlinkClick r:id="rId8"/>
              </a:rPr>
              <a:t>J</a:t>
            </a:r>
            <a:r>
              <a:rPr lang="de-DE" altLang="de-DE" sz="700" dirty="0">
                <a:solidFill>
                  <a:schemeClr val="tx1"/>
                </a:solidFill>
                <a:latin typeface="+mj-lt"/>
                <a:hlinkClick r:id="rId8"/>
              </a:rPr>
              <a:t>. </a:t>
            </a:r>
            <a:r>
              <a:rPr lang="de-DE" altLang="de-DE" sz="700" dirty="0" err="1">
                <a:solidFill>
                  <a:schemeClr val="tx1"/>
                </a:solidFill>
                <a:latin typeface="+mj-lt"/>
                <a:hlinkClick r:id="rId8"/>
              </a:rPr>
              <a:t>Ashmore</a:t>
            </a:r>
            <a:r>
              <a:rPr lang="de-DE" altLang="de-DE" sz="700" dirty="0">
                <a:solidFill>
                  <a:schemeClr val="tx1"/>
                </a:solidFill>
                <a:latin typeface="+mj-lt"/>
                <a:hlinkClick r:id="rId8"/>
              </a:rPr>
              <a:t> </a:t>
            </a:r>
            <a:r>
              <a:rPr lang="de-DE" altLang="de-DE" sz="700" dirty="0" err="1">
                <a:solidFill>
                  <a:schemeClr val="tx1"/>
                </a:solidFill>
                <a:latin typeface="+mj-lt"/>
                <a:hlinkClick r:id="rId8"/>
              </a:rPr>
              <a:t>for</a:t>
            </a:r>
            <a:r>
              <a:rPr lang="de-DE" altLang="de-DE" sz="700" dirty="0">
                <a:solidFill>
                  <a:schemeClr val="tx1"/>
                </a:solidFill>
                <a:latin typeface="+mj-lt"/>
                <a:hlinkClick r:id="rId8"/>
              </a:rPr>
              <a:t> BBC </a:t>
            </a:r>
            <a:r>
              <a:rPr lang="de-DE" altLang="de-DE" sz="700" dirty="0" smtClean="0">
                <a:solidFill>
                  <a:schemeClr val="tx1"/>
                </a:solidFill>
                <a:hlinkClick r:id="rId8"/>
              </a:rPr>
              <a:t>‘</a:t>
            </a:r>
            <a:r>
              <a:rPr lang="de-DE" altLang="de-DE" sz="700" dirty="0" err="1" smtClean="0">
                <a:solidFill>
                  <a:schemeClr val="tx1"/>
                </a:solidFill>
                <a:latin typeface="+mj-lt"/>
                <a:hlinkClick r:id="rId8"/>
              </a:rPr>
              <a:t>Ear</a:t>
            </a:r>
            <a:r>
              <a:rPr lang="de-DE" altLang="de-DE" sz="700" dirty="0" smtClean="0">
                <a:solidFill>
                  <a:schemeClr val="tx1"/>
                </a:solidFill>
                <a:latin typeface="+mj-lt"/>
                <a:hlinkClick r:id="rId8"/>
              </a:rPr>
              <a:t> </a:t>
            </a:r>
            <a:r>
              <a:rPr lang="de-DE" altLang="de-DE" sz="700" dirty="0" err="1">
                <a:solidFill>
                  <a:schemeClr val="tx1"/>
                </a:solidFill>
                <a:latin typeface="+mj-lt"/>
                <a:hlinkClick r:id="rId8"/>
              </a:rPr>
              <a:t>we</a:t>
            </a:r>
            <a:r>
              <a:rPr lang="de-DE" altLang="de-DE" sz="700" dirty="0">
                <a:solidFill>
                  <a:schemeClr val="tx1"/>
                </a:solidFill>
                <a:latin typeface="+mj-lt"/>
                <a:hlinkClick r:id="rId8"/>
              </a:rPr>
              <a:t> </a:t>
            </a:r>
            <a:r>
              <a:rPr lang="de-DE" altLang="de-DE" sz="700" dirty="0" err="1" smtClean="0">
                <a:solidFill>
                  <a:schemeClr val="tx1"/>
                </a:solidFill>
                <a:latin typeface="+mj-lt"/>
                <a:hlinkClick r:id="rId8"/>
              </a:rPr>
              <a:t>go</a:t>
            </a:r>
            <a:r>
              <a:rPr lang="de-DE" altLang="de-DE" sz="700" dirty="0" smtClean="0">
                <a:solidFill>
                  <a:schemeClr val="tx1"/>
                </a:solidFill>
                <a:hlinkClick r:id="rId8"/>
              </a:rPr>
              <a:t>‘</a:t>
            </a:r>
            <a:r>
              <a:rPr lang="de-DE" altLang="de-DE" sz="700" dirty="0" smtClean="0">
                <a:solidFill>
                  <a:schemeClr val="tx1"/>
                </a:solidFill>
                <a:latin typeface="+mj-lt"/>
                <a:hlinkClick r:id="rId8"/>
              </a:rPr>
              <a:t>, </a:t>
            </a:r>
            <a:r>
              <a:rPr lang="de-DE" altLang="de-DE" sz="700" dirty="0">
                <a:solidFill>
                  <a:schemeClr val="tx1"/>
                </a:solidFill>
                <a:latin typeface="+mj-lt"/>
                <a:hlinkClick r:id="rId8"/>
              </a:rPr>
              <a:t>1987</a:t>
            </a:r>
            <a:endParaRPr lang="de-DE" sz="7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567754" y="1010009"/>
            <a:ext cx="1286291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 dirty="0" smtClean="0">
                <a:latin typeface="+mn-lt"/>
              </a:rPr>
              <a:t>OHC motility</a:t>
            </a:r>
            <a:endParaRPr lang="en-US" altLang="de-DE" sz="12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57" y="1275605"/>
            <a:ext cx="2692300" cy="2003199"/>
          </a:xfrm>
          <a:prstGeom prst="rect">
            <a:avLst/>
          </a:prstGeom>
        </p:spPr>
      </p:pic>
      <p:sp>
        <p:nvSpPr>
          <p:cNvPr id="20" name="Rectangle 10"/>
          <p:cNvSpPr>
            <a:spLocks noChangeArrowheads="1"/>
          </p:cNvSpPr>
          <p:nvPr/>
        </p:nvSpPr>
        <p:spPr bwMode="auto">
          <a:xfrm rot="16200000">
            <a:off x="7696993" y="1946040"/>
            <a:ext cx="1959116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Adapted from: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>
                <a:solidFill>
                  <a:srgbClr val="000000"/>
                </a:solidFill>
                <a:latin typeface="+mj-lt"/>
                <a:hlinkClick r:id="rId10"/>
              </a:rPr>
              <a:t>Johnstone, </a:t>
            </a:r>
            <a:r>
              <a:rPr lang="en-US" altLang="de-DE" sz="700" dirty="0" err="1">
                <a:solidFill>
                  <a:srgbClr val="000000"/>
                </a:solidFill>
                <a:latin typeface="+mj-lt"/>
                <a:hlinkClick r:id="rId10"/>
              </a:rPr>
              <a:t>Patuzzi</a:t>
            </a:r>
            <a:r>
              <a:rPr lang="en-US" altLang="de-DE" sz="700" dirty="0">
                <a:solidFill>
                  <a:srgbClr val="000000"/>
                </a:solidFill>
                <a:latin typeface="+mj-lt"/>
                <a:hlinkClick r:id="rId10"/>
              </a:rPr>
              <a:t>, Yates, 1986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429350" y="1010009"/>
            <a:ext cx="1286291" cy="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501650" indent="-266700" defTabSz="75723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1001713" indent="-261938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503363" indent="-266700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2003425" indent="-277813" defTabSz="75723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4606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9178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33750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832225" indent="-277813" defTabSz="75723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 dirty="0" smtClean="0">
                <a:latin typeface="+mn-lt"/>
              </a:rPr>
              <a:t>BM nonlinearity</a:t>
            </a:r>
            <a:endParaRPr lang="en-US" altLang="de-DE" sz="1200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408068" y="1481585"/>
            <a:ext cx="890434" cy="230832"/>
            <a:chOff x="7408068" y="1481585"/>
            <a:chExt cx="890434" cy="230832"/>
          </a:xfrm>
        </p:grpSpPr>
        <p:sp>
          <p:nvSpPr>
            <p:cNvPr id="6" name="TextBox 5"/>
            <p:cNvSpPr txBox="1"/>
            <p:nvPr/>
          </p:nvSpPr>
          <p:spPr>
            <a:xfrm>
              <a:off x="7464878" y="1481585"/>
              <a:ext cx="8336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  <a:buClr>
                  <a:schemeClr val="accent2"/>
                </a:buClr>
              </a:pPr>
              <a:r>
                <a:rPr lang="en-GB" sz="900" b="1" dirty="0" smtClean="0">
                  <a:solidFill>
                    <a:srgbClr val="FF0000"/>
                  </a:solidFill>
                  <a:latin typeface="Garamond" panose="02020404030301010803" pitchFamily="18" charset="0"/>
                  <a:cs typeface="Courier New" panose="02070309020205020404" pitchFamily="49" charset="0"/>
                </a:rPr>
                <a:t>Active BM</a:t>
              </a:r>
              <a:endParaRPr lang="en-US" sz="900" b="1" dirty="0" smtClean="0">
                <a:solidFill>
                  <a:srgbClr val="FF0000"/>
                </a:solidFill>
                <a:latin typeface="Garamond" panose="02020404030301010803" pitchFamily="18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7408068" y="1489487"/>
              <a:ext cx="103897" cy="21602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50867" y="3407271"/>
            <a:ext cx="1525852" cy="1572497"/>
            <a:chOff x="6950867" y="3407271"/>
            <a:chExt cx="1525852" cy="15724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867" y="3484757"/>
              <a:ext cx="1077517" cy="1440281"/>
            </a:xfrm>
            <a:prstGeom prst="rect">
              <a:avLst/>
            </a:prstGeom>
          </p:spPr>
        </p:pic>
        <p:sp>
          <p:nvSpPr>
            <p:cNvPr id="21" name="Textfeld 8"/>
            <p:cNvSpPr txBox="1"/>
            <p:nvPr/>
          </p:nvSpPr>
          <p:spPr>
            <a:xfrm rot="16200000">
              <a:off x="7459638" y="3962687"/>
              <a:ext cx="157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800"/>
                </a:spcBef>
                <a:buClr>
                  <a:schemeClr val="accent2"/>
                </a:buClr>
                <a:defRPr sz="800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pPr algn="r"/>
              <a:r>
                <a:rPr lang="en-US" altLang="de-DE" b="1" dirty="0" err="1" smtClean="0">
                  <a:solidFill>
                    <a:schemeClr val="tx1"/>
                  </a:solidFill>
                  <a:latin typeface="+mj-lt"/>
                </a:rPr>
                <a:t>Békésy</a:t>
              </a:r>
              <a:r>
                <a:rPr lang="en-US" altLang="de-DE" b="1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de-DE" b="1" dirty="0" err="1" smtClean="0">
                  <a:solidFill>
                    <a:schemeClr val="tx1"/>
                  </a:solidFill>
                  <a:latin typeface="+mj-lt"/>
                </a:rPr>
                <a:t>György</a:t>
              </a:r>
              <a:r>
                <a:rPr lang="en-US" altLang="de-DE" dirty="0" smtClean="0">
                  <a:solidFill>
                    <a:schemeClr val="tx1"/>
                  </a:solidFill>
                  <a:latin typeface="+mj-lt"/>
                </a:rPr>
                <a:t>, 1899-1972</a:t>
              </a:r>
              <a:br>
                <a:rPr lang="en-US" altLang="de-DE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altLang="de-DE" dirty="0" smtClean="0">
                  <a:solidFill>
                    <a:schemeClr val="tx1"/>
                  </a:solidFill>
                  <a:latin typeface="+mj-lt"/>
                </a:rPr>
                <a:t>Biophysicist</a:t>
              </a:r>
              <a:br>
                <a:rPr lang="en-US" altLang="de-DE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altLang="de-DE" dirty="0" smtClean="0">
                  <a:solidFill>
                    <a:schemeClr val="tx1"/>
                  </a:solidFill>
                  <a:latin typeface="+mj-lt"/>
                </a:rPr>
                <a:t>Nobel-prize 1961 awardee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 rot="19276616">
            <a:off x="8032689" y="1425250"/>
            <a:ext cx="8336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GB" sz="900" b="1" dirty="0" smtClean="0">
                <a:solidFill>
                  <a:srgbClr val="FF0000"/>
                </a:solidFill>
                <a:latin typeface="Garamond" panose="02020404030301010803" pitchFamily="18" charset="0"/>
                <a:cs typeface="Courier New" panose="02070309020205020404" pitchFamily="49" charset="0"/>
              </a:rPr>
              <a:t>Damage </a:t>
            </a:r>
            <a:r>
              <a:rPr lang="en-DE" sz="700" b="1" dirty="0" smtClean="0">
                <a:solidFill>
                  <a:srgbClr val="FF0000"/>
                </a:solidFill>
                <a:latin typeface="Garamond" panose="02020404030301010803" pitchFamily="18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endParaRPr lang="en-US" sz="700" b="1" dirty="0" smtClean="0">
              <a:solidFill>
                <a:srgbClr val="FF0000"/>
              </a:solidFill>
              <a:latin typeface="Garamond" panose="02020404030301010803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579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4" grpId="0" animBg="1"/>
      <p:bldP spid="20" grpId="0"/>
      <p:bldP spid="23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Auditory pathway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 </a:t>
            </a:r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24" y="732734"/>
            <a:ext cx="5931088" cy="40450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1108" y="4808642"/>
            <a:ext cx="31683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</a:t>
            </a:r>
            <a:r>
              <a:rPr lang="en-US" sz="700" b="1" dirty="0">
                <a:solidFill>
                  <a:schemeClr val="tx2"/>
                </a:solidFill>
                <a:latin typeface="+mj-lt"/>
              </a:rPr>
              <a:t>:</a:t>
            </a:r>
            <a:r>
              <a:rPr lang="en-US" sz="7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700" dirty="0" err="1">
                <a:solidFill>
                  <a:schemeClr val="tx2"/>
                </a:solidFill>
                <a:latin typeface="+mj-lt"/>
                <a:hlinkClick r:id="rId4"/>
              </a:rPr>
              <a:t>Tortora</a:t>
            </a:r>
            <a:r>
              <a:rPr lang="en-US" sz="700" dirty="0">
                <a:solidFill>
                  <a:schemeClr val="tx2"/>
                </a:solidFill>
                <a:latin typeface="+mj-lt"/>
                <a:hlinkClick r:id="rId4"/>
              </a:rPr>
              <a:t> &amp; </a:t>
            </a:r>
            <a:r>
              <a:rPr lang="en-US" sz="700" dirty="0" err="1">
                <a:solidFill>
                  <a:schemeClr val="tx2"/>
                </a:solidFill>
                <a:latin typeface="+mj-lt"/>
                <a:hlinkClick r:id="rId4"/>
              </a:rPr>
              <a:t>Derrickson</a:t>
            </a:r>
            <a:r>
              <a:rPr lang="en-US" sz="700" dirty="0">
                <a:solidFill>
                  <a:schemeClr val="tx2"/>
                </a:solidFill>
                <a:latin typeface="+mj-lt"/>
                <a:hlinkClick r:id="rId4"/>
              </a:rPr>
              <a:t>: Principles of Anatomy and Physiology, 2016</a:t>
            </a:r>
            <a:endParaRPr lang="en-US" sz="700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3307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 smtClean="0"/>
              <a:t>Introduction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4000" y="301872"/>
            <a:ext cx="6930000" cy="138499"/>
          </a:xfrm>
        </p:spPr>
        <p:txBody>
          <a:bodyPr/>
          <a:lstStyle/>
          <a:p>
            <a:r>
              <a:rPr lang="en-US" b="1" dirty="0"/>
              <a:t>Hearing Systems</a:t>
            </a:r>
            <a:r>
              <a:rPr lang="en-US" dirty="0"/>
              <a:t> </a:t>
            </a:r>
            <a:r>
              <a:rPr lang="en-US" dirty="0" smtClean="0"/>
              <a:t> - 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1" y="1296000"/>
            <a:ext cx="5580168" cy="3149580"/>
          </a:xfrm>
        </p:spPr>
        <p:txBody>
          <a:bodyPr/>
          <a:lstStyle/>
          <a:p>
            <a:pPr lvl="2"/>
            <a:r>
              <a:rPr lang="en-US" dirty="0" err="1" smtClean="0"/>
              <a:t>audi</a:t>
            </a:r>
            <a:r>
              <a:rPr lang="en-US" b="1" dirty="0" err="1" smtClean="0"/>
              <a:t>f</a:t>
            </a:r>
            <a:r>
              <a:rPr lang="en-US" b="1" dirty="0" err="1" smtClean="0">
                <a:solidFill>
                  <a:srgbClr val="FF0000"/>
                </a:solidFill>
              </a:rPr>
              <a:t>o</a:t>
            </a:r>
            <a:r>
              <a:rPr lang="en-US" b="1" dirty="0" err="1" smtClean="0"/>
              <a:t>n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audifon</a:t>
            </a:r>
            <a:r>
              <a:rPr lang="en-US" dirty="0" smtClean="0"/>
              <a:t> GmbH &amp; Co. KG develops, produces and sells hearing systems</a:t>
            </a:r>
          </a:p>
          <a:p>
            <a:pPr lvl="3"/>
            <a:r>
              <a:rPr lang="en-US" dirty="0" smtClean="0"/>
              <a:t>Headquarter located in </a:t>
            </a:r>
            <a:r>
              <a:rPr lang="en-US" dirty="0" err="1" smtClean="0"/>
              <a:t>Kölleda</a:t>
            </a:r>
            <a:r>
              <a:rPr lang="en-US" dirty="0" smtClean="0"/>
              <a:t>, Thüringen (also place of production)</a:t>
            </a:r>
          </a:p>
          <a:p>
            <a:pPr lvl="3"/>
            <a:r>
              <a:rPr lang="en-US" dirty="0" smtClean="0"/>
              <a:t>R&amp;D offices in Köln and Ilmenau (System / Embedded SW Engineering)</a:t>
            </a:r>
          </a:p>
          <a:p>
            <a:pPr lvl="3"/>
            <a:r>
              <a:rPr lang="en-US" dirty="0" smtClean="0"/>
              <a:t>About 200 employees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myself:</a:t>
            </a:r>
          </a:p>
          <a:p>
            <a:pPr lvl="3"/>
            <a:r>
              <a:rPr lang="en-US" dirty="0" smtClean="0"/>
              <a:t>First home computer generation</a:t>
            </a:r>
          </a:p>
          <a:p>
            <a:pPr lvl="3"/>
            <a:r>
              <a:rPr lang="en-US" dirty="0"/>
              <a:t>Programming as an early hobby</a:t>
            </a:r>
            <a:br>
              <a:rPr lang="en-US" dirty="0"/>
            </a:br>
            <a:r>
              <a:rPr lang="en-US" dirty="0"/>
              <a:t>(Basic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Pascal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C/C++)</a:t>
            </a:r>
          </a:p>
          <a:p>
            <a:pPr lvl="3"/>
            <a:r>
              <a:rPr lang="en-US" dirty="0" smtClean="0"/>
              <a:t>Interested in audio and audio signal processing 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M.Sc. Information Technology (</a:t>
            </a:r>
            <a:r>
              <a:rPr lang="en-US" dirty="0" err="1" smtClean="0">
                <a:sym typeface="Wingdings" panose="05000000000000000000" pitchFamily="2" charset="2"/>
              </a:rPr>
              <a:t>Veszprém</a:t>
            </a:r>
            <a:r>
              <a:rPr lang="en-US" dirty="0" smtClean="0">
                <a:sym typeface="Wingdings" panose="05000000000000000000" pitchFamily="2" charset="2"/>
              </a:rPr>
              <a:t>, Hungary)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Ph.D. Biomedical Technology (Ilmenau)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757" y="1306677"/>
            <a:ext cx="1957667" cy="13051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73181" y="3029825"/>
            <a:ext cx="3515243" cy="1388452"/>
            <a:chOff x="3302466" y="2839482"/>
            <a:chExt cx="4638689" cy="183219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02466" y="2839482"/>
              <a:ext cx="2158134" cy="183219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0600" y="2839482"/>
              <a:ext cx="2480555" cy="1832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319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Tonotopy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 </a:t>
            </a:r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72" y="4011910"/>
            <a:ext cx="360848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b="1" dirty="0" smtClean="0"/>
              <a:t>Tonotopy</a:t>
            </a:r>
            <a:r>
              <a:rPr lang="en-US" sz="1400" dirty="0" smtClean="0"/>
              <a:t> is </a:t>
            </a:r>
            <a:r>
              <a:rPr lang="en-US" sz="1400" dirty="0"/>
              <a:t>the spatial arrangement of where sounds of different </a:t>
            </a:r>
            <a:r>
              <a:rPr lang="en-US" sz="1400" dirty="0" smtClean="0"/>
              <a:t>frequencies </a:t>
            </a:r>
            <a:r>
              <a:rPr lang="en-US" sz="1400" dirty="0"/>
              <a:t>are processed in the </a:t>
            </a:r>
            <a:r>
              <a:rPr lang="en-US" sz="1400" dirty="0" smtClean="0"/>
              <a:t>auditory nervous system.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HHMI_CochlearTocc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472" y="1114377"/>
            <a:ext cx="3608480" cy="25935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499" y="3703447"/>
            <a:ext cx="31683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Source: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6"/>
              </a:rPr>
              <a:t>HHMI, 2000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9192" y="4490004"/>
            <a:ext cx="1465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>
                <a:solidFill>
                  <a:schemeClr val="tx2"/>
                </a:solidFill>
                <a:latin typeface="+mj-lt"/>
              </a:rPr>
              <a:t>Source</a:t>
            </a: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: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7"/>
              </a:rPr>
              <a:t>Saenz </a:t>
            </a:r>
            <a:r>
              <a:rPr lang="en-US" sz="700" dirty="0">
                <a:solidFill>
                  <a:schemeClr val="tx2"/>
                </a:solidFill>
                <a:latin typeface="+mj-lt"/>
                <a:hlinkClick r:id="rId7"/>
              </a:rPr>
              <a:t>&amp; </a:t>
            </a:r>
            <a:r>
              <a:rPr lang="en-US" sz="700" dirty="0" err="1">
                <a:solidFill>
                  <a:schemeClr val="tx2"/>
                </a:solidFill>
                <a:latin typeface="+mj-lt"/>
                <a:hlinkClick r:id="rId7"/>
              </a:rPr>
              <a:t>Langers</a:t>
            </a:r>
            <a:r>
              <a:rPr lang="en-US" sz="700" dirty="0">
                <a:solidFill>
                  <a:schemeClr val="tx2"/>
                </a:solidFill>
                <a:latin typeface="+mj-lt"/>
                <a:hlinkClick r:id="rId7"/>
              </a:rPr>
              <a:t>, 2014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91" y="825343"/>
            <a:ext cx="3702764" cy="37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99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Tonotopy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 </a:t>
            </a:r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7164" y="1029426"/>
            <a:ext cx="4015402" cy="3493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b="1" dirty="0"/>
              <a:t>Frequency scale of the ear </a:t>
            </a:r>
            <a:r>
              <a:rPr lang="en-US" sz="1400" dirty="0" smtClean="0"/>
              <a:t>:</a:t>
            </a:r>
          </a:p>
          <a:p>
            <a:pPr marL="171450" lvl="0" indent="-171450">
              <a:spcBef>
                <a:spcPts val="6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alibri Light"/>
              </a:rPr>
              <a:t>The human basilar membrane (BM) is approx.</a:t>
            </a:r>
            <a:br>
              <a:rPr lang="en-US" sz="1400" dirty="0" smtClean="0">
                <a:solidFill>
                  <a:prstClr val="black"/>
                </a:solidFill>
                <a:latin typeface="Calibri Light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/>
              </a:rPr>
              <a:t>32-3</a:t>
            </a:r>
            <a:r>
              <a:rPr lang="en-US" sz="1400" spc="150" dirty="0" smtClean="0">
                <a:solidFill>
                  <a:prstClr val="black"/>
                </a:solidFill>
                <a:latin typeface="Calibri Light"/>
              </a:rPr>
              <a:t>5</a:t>
            </a:r>
            <a:r>
              <a:rPr lang="en-US" sz="1400" dirty="0" smtClean="0">
                <a:solidFill>
                  <a:prstClr val="black"/>
                </a:solidFill>
                <a:latin typeface="Calibri Light"/>
              </a:rPr>
              <a:t>mm long. </a:t>
            </a:r>
            <a:r>
              <a:rPr lang="en-US" sz="1400" dirty="0" smtClean="0">
                <a:latin typeface="+mj-lt"/>
              </a:rPr>
              <a:t>Along the BM ca. 3500 IHCs and 12000 OHCs are distributed</a:t>
            </a:r>
            <a:r>
              <a:rPr lang="en-US" sz="1400" dirty="0">
                <a:latin typeface="+mj-lt"/>
              </a:rPr>
              <a:t>.</a:t>
            </a:r>
            <a:endParaRPr lang="en-US" sz="1400" dirty="0" smtClean="0">
              <a:latin typeface="+mj-lt"/>
            </a:endParaRP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Regardless of whether we take Bark or Mel scale, it is important to remember that place pitch is not distributed linearly along the cochlea;</a:t>
            </a:r>
          </a:p>
          <a:p>
            <a:pPr marL="628650" lvl="1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210±10 Hz we can discriminate well, but</a:t>
            </a:r>
          </a:p>
          <a:p>
            <a:pPr marL="628650" lvl="1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4410±10 Hz will cause difficulties.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/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171450" indent="-1714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Pitch difference of 1 Bark roughly equals to 1.3 mm on the BM; you only have around 150 IHCs along that cochlear section.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7574"/>
            <a:ext cx="3829777" cy="2156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3" y="3487561"/>
            <a:ext cx="3625677" cy="1347720"/>
          </a:xfrm>
          <a:prstGeom prst="rect">
            <a:avLst/>
          </a:prstGeom>
        </p:spPr>
      </p:pic>
      <p:pic>
        <p:nvPicPr>
          <p:cNvPr id="15" name="0200+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08104" y="3363838"/>
            <a:ext cx="304800" cy="304800"/>
          </a:xfrm>
          <a:prstGeom prst="rect">
            <a:avLst/>
          </a:prstGeom>
        </p:spPr>
      </p:pic>
      <p:pic>
        <p:nvPicPr>
          <p:cNvPr id="16" name="4400+2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52320" y="3362427"/>
            <a:ext cx="306211" cy="3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5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Short recap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32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1490888"/>
            <a:ext cx="5544616" cy="3313110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>
          <a:xfrm>
            <a:off x="251520" y="1541019"/>
            <a:ext cx="2414049" cy="3227794"/>
          </a:xfrm>
          <a:prstGeom prst="borderCallout2">
            <a:avLst>
              <a:gd name="adj1" fmla="val 20"/>
              <a:gd name="adj2" fmla="val 2624"/>
              <a:gd name="adj3" fmla="val -8408"/>
              <a:gd name="adj4" fmla="val 7125"/>
              <a:gd name="adj5" fmla="val -12521"/>
              <a:gd name="adj6" fmla="val 15003"/>
            </a:avLst>
          </a:prstGeom>
          <a:noFill/>
          <a:ln w="9525">
            <a:solidFill>
              <a:srgbClr val="E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Line Callout 2 11"/>
          <p:cNvSpPr/>
          <p:nvPr/>
        </p:nvSpPr>
        <p:spPr>
          <a:xfrm rot="16973757">
            <a:off x="2778943" y="3018063"/>
            <a:ext cx="465504" cy="721562"/>
          </a:xfrm>
          <a:prstGeom prst="borderCallout2">
            <a:avLst>
              <a:gd name="adj1" fmla="val 10796"/>
              <a:gd name="adj2" fmla="val 100203"/>
              <a:gd name="adj3" fmla="val -24239"/>
              <a:gd name="adj4" fmla="val 347226"/>
              <a:gd name="adj5" fmla="val -11040"/>
              <a:gd name="adj6" fmla="val 441911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Line Callout 2 12"/>
          <p:cNvSpPr/>
          <p:nvPr/>
        </p:nvSpPr>
        <p:spPr>
          <a:xfrm rot="18295767">
            <a:off x="3258057" y="2727340"/>
            <a:ext cx="517331" cy="695039"/>
          </a:xfrm>
          <a:prstGeom prst="borderCallout2">
            <a:avLst>
              <a:gd name="adj1" fmla="val 10796"/>
              <a:gd name="adj2" fmla="val 100203"/>
              <a:gd name="adj3" fmla="val 80774"/>
              <a:gd name="adj4" fmla="val 272953"/>
              <a:gd name="adj5" fmla="val 223576"/>
              <a:gd name="adj6" fmla="val 447302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800"/>
              </a:spcBef>
              <a:buClr>
                <a:schemeClr val="accent2"/>
              </a:buClr>
            </a:pP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089" y="984012"/>
            <a:ext cx="229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Outer ear: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amplification, direction-dependent filtering.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44150" y="1350930"/>
            <a:ext cx="27799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Middle ear: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73038" indent="-173038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impedance matching (air to fluid),</a:t>
            </a:r>
          </a:p>
          <a:p>
            <a:pPr marL="173038" indent="-173038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protection of the inner ear.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7055" y="4797977"/>
            <a:ext cx="1656184" cy="181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Source: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4"/>
              </a:rPr>
              <a:t>www.lobe.ca, 2021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8558" y="1912651"/>
            <a:ext cx="32439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Inner ear:</a:t>
            </a: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spectral decomposition of signal</a:t>
            </a:r>
            <a:br>
              <a:rPr lang="en-US" sz="1400" dirty="0" smtClean="0">
                <a:solidFill>
                  <a:srgbClr val="6C6C6C"/>
                </a:solidFill>
                <a:latin typeface="Calibri Light"/>
              </a:rPr>
            </a:b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(~filter bank),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transformation into electrical signals (neural spikes).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0566" y="3479312"/>
            <a:ext cx="3099906" cy="815608"/>
          </a:xfrm>
          <a:prstGeom prst="rect">
            <a:avLst/>
          </a:prstGeom>
          <a:noFill/>
          <a:ln w="12700">
            <a:solidFill>
              <a:srgbClr val="E30037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chemeClr val="tx2"/>
                </a:solidFill>
              </a:rPr>
              <a:t>Properties:</a:t>
            </a: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Frequency: non-linear (log-like) map.</a:t>
            </a:r>
          </a:p>
          <a:p>
            <a:pPr marL="173038" lvl="0" indent="-173038">
              <a:spcBef>
                <a:spcPts val="300"/>
              </a:spcBef>
              <a:buClr>
                <a:srgbClr val="E30037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Amplitude: compressive nonlinearity.</a:t>
            </a:r>
            <a:endParaRPr lang="en-US" sz="1400" dirty="0">
              <a:solidFill>
                <a:srgbClr val="6C6C6C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3330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Causes of hearing impairment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1490888"/>
            <a:ext cx="5544616" cy="33131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07055" y="4797977"/>
            <a:ext cx="1656184" cy="181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Source: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4"/>
              </a:rPr>
              <a:t>www.lobe.ca, 2021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sp>
        <p:nvSpPr>
          <p:cNvPr id="9" name="Line Callout 2 (No Border) 8"/>
          <p:cNvSpPr/>
          <p:nvPr/>
        </p:nvSpPr>
        <p:spPr>
          <a:xfrm>
            <a:off x="539552" y="1035774"/>
            <a:ext cx="1447717" cy="508014"/>
          </a:xfrm>
          <a:prstGeom prst="callout2">
            <a:avLst>
              <a:gd name="adj1" fmla="val 100566"/>
              <a:gd name="adj2" fmla="val 17513"/>
              <a:gd name="adj3" fmla="val 277586"/>
              <a:gd name="adj4" fmla="val 17263"/>
              <a:gd name="adj5" fmla="val 386680"/>
              <a:gd name="adj6" fmla="val 26400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Malformation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Foreign body</a:t>
            </a:r>
          </a:p>
        </p:txBody>
      </p:sp>
      <p:sp>
        <p:nvSpPr>
          <p:cNvPr id="18" name="Line Callout 2 (No Border) 17"/>
          <p:cNvSpPr/>
          <p:nvPr/>
        </p:nvSpPr>
        <p:spPr>
          <a:xfrm>
            <a:off x="1478850" y="3911907"/>
            <a:ext cx="2239820" cy="1006007"/>
          </a:xfrm>
          <a:prstGeom prst="callout2">
            <a:avLst>
              <a:gd name="adj1" fmla="val 721"/>
              <a:gd name="adj2" fmla="val 38413"/>
              <a:gd name="adj3" fmla="val -39092"/>
              <a:gd name="adj4" fmla="val 38665"/>
              <a:gd name="adj5" fmla="val -70811"/>
              <a:gd name="adj6" fmla="val 32590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Impacted ear wax</a:t>
            </a:r>
          </a:p>
          <a:p>
            <a:pPr marL="180000" lvl="0" indent="-180000">
              <a:spcBef>
                <a:spcPts val="300"/>
              </a:spcBef>
              <a:buClr>
                <a:srgbClr val="E30037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rgbClr val="6C6C6C"/>
                </a:solidFill>
                <a:latin typeface="Calibri Light"/>
              </a:rPr>
              <a:t>Foreign </a:t>
            </a: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body or fluid</a:t>
            </a:r>
          </a:p>
          <a:p>
            <a:pPr marL="180000" indent="-180000">
              <a:spcBef>
                <a:spcPts val="300"/>
              </a:spcBef>
              <a:buClr>
                <a:srgbClr val="E30037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Inflammation or infection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Malformation or tumor</a:t>
            </a:r>
          </a:p>
        </p:txBody>
      </p:sp>
      <p:sp>
        <p:nvSpPr>
          <p:cNvPr id="20" name="Line Callout 2 (No Border) 19"/>
          <p:cNvSpPr/>
          <p:nvPr/>
        </p:nvSpPr>
        <p:spPr>
          <a:xfrm>
            <a:off x="2275299" y="1035774"/>
            <a:ext cx="3520837" cy="1247944"/>
          </a:xfrm>
          <a:prstGeom prst="callout2">
            <a:avLst>
              <a:gd name="adj1" fmla="val 100566"/>
              <a:gd name="adj2" fmla="val 17513"/>
              <a:gd name="adj3" fmla="val 131318"/>
              <a:gd name="adj4" fmla="val 17477"/>
              <a:gd name="adj5" fmla="val 179764"/>
              <a:gd name="adj6" fmla="val 13951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Eardrum scars / malformation / perforation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Barotrauma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(can be temporary)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Otitis media or Eustachian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tube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dysfunction</a:t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(fluid in the middle ear)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Rigid joints between ossicles, otosclerosis </a:t>
            </a:r>
          </a:p>
        </p:txBody>
      </p:sp>
      <p:sp>
        <p:nvSpPr>
          <p:cNvPr id="21" name="Line Callout 2 (No Border) 20"/>
          <p:cNvSpPr/>
          <p:nvPr/>
        </p:nvSpPr>
        <p:spPr>
          <a:xfrm>
            <a:off x="5508105" y="2427734"/>
            <a:ext cx="3312368" cy="2088232"/>
          </a:xfrm>
          <a:prstGeom prst="callout2">
            <a:avLst>
              <a:gd name="adj1" fmla="val 23757"/>
              <a:gd name="adj2" fmla="val 174"/>
              <a:gd name="adj3" fmla="val 23203"/>
              <a:gd name="adj4" fmla="val -51651"/>
              <a:gd name="adj5" fmla="val 32822"/>
              <a:gd name="adj6" fmla="val -57459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Aging (presbyacusis)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Exposure to loud noise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Trauma / Barotrauma / Head injury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Genetic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or hereditary hearing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loss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Viral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infection of the hearing nerve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Malformation of the inner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ear or tumor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Ototoxic drugs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(antibiotics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some anti-inflammatory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drugs, chemotherapy)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8" y="1083146"/>
            <a:ext cx="394073" cy="3973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87" y="4207921"/>
            <a:ext cx="394073" cy="3973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66" y="687568"/>
            <a:ext cx="394073" cy="3973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94" y="881878"/>
            <a:ext cx="422920" cy="528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07" y="1495585"/>
            <a:ext cx="639090" cy="8450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963" y="2229041"/>
            <a:ext cx="394073" cy="3973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72" y="2188325"/>
            <a:ext cx="422920" cy="5286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2696378"/>
            <a:ext cx="639090" cy="845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3674718"/>
            <a:ext cx="636184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72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Causes of hearing impairment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34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1490888"/>
            <a:ext cx="5544616" cy="33131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07055" y="4797977"/>
            <a:ext cx="1656184" cy="181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800"/>
              </a:spcBef>
              <a:buClr>
                <a:schemeClr val="accent2"/>
              </a:buClr>
            </a:pPr>
            <a:r>
              <a:rPr lang="en-US" sz="700" b="1" dirty="0" smtClean="0">
                <a:solidFill>
                  <a:schemeClr val="tx2"/>
                </a:solidFill>
                <a:latin typeface="+mj-lt"/>
              </a:rPr>
              <a:t>Source: </a:t>
            </a:r>
            <a:r>
              <a:rPr lang="en-US" sz="700" dirty="0" smtClean="0">
                <a:solidFill>
                  <a:schemeClr val="tx2"/>
                </a:solidFill>
                <a:latin typeface="+mj-lt"/>
                <a:hlinkClick r:id="rId4"/>
              </a:rPr>
              <a:t>www.lobe.ca, 2021</a:t>
            </a:r>
            <a:r>
              <a:rPr lang="en-US" sz="700" dirty="0" smtClean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sp>
        <p:nvSpPr>
          <p:cNvPr id="9" name="Line Callout 2 (No Border) 8"/>
          <p:cNvSpPr/>
          <p:nvPr/>
        </p:nvSpPr>
        <p:spPr>
          <a:xfrm>
            <a:off x="539552" y="1035774"/>
            <a:ext cx="1447717" cy="508014"/>
          </a:xfrm>
          <a:prstGeom prst="callout2">
            <a:avLst>
              <a:gd name="adj1" fmla="val 100566"/>
              <a:gd name="adj2" fmla="val 17513"/>
              <a:gd name="adj3" fmla="val 277586"/>
              <a:gd name="adj4" fmla="val 17263"/>
              <a:gd name="adj5" fmla="val 386680"/>
              <a:gd name="adj6" fmla="val 26400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Malformation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Foreign body</a:t>
            </a:r>
          </a:p>
        </p:txBody>
      </p:sp>
      <p:sp>
        <p:nvSpPr>
          <p:cNvPr id="18" name="Line Callout 2 (No Border) 17"/>
          <p:cNvSpPr/>
          <p:nvPr/>
        </p:nvSpPr>
        <p:spPr>
          <a:xfrm>
            <a:off x="1478850" y="3911907"/>
            <a:ext cx="2239820" cy="1006007"/>
          </a:xfrm>
          <a:prstGeom prst="callout2">
            <a:avLst>
              <a:gd name="adj1" fmla="val 721"/>
              <a:gd name="adj2" fmla="val 38413"/>
              <a:gd name="adj3" fmla="val -39092"/>
              <a:gd name="adj4" fmla="val 38665"/>
              <a:gd name="adj5" fmla="val -70811"/>
              <a:gd name="adj6" fmla="val 32590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Impacted ear wax</a:t>
            </a:r>
          </a:p>
          <a:p>
            <a:pPr marL="180000" lvl="0" indent="-180000">
              <a:spcBef>
                <a:spcPts val="300"/>
              </a:spcBef>
              <a:buClr>
                <a:srgbClr val="E30037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rgbClr val="6C6C6C"/>
                </a:solidFill>
                <a:latin typeface="Calibri Light"/>
              </a:rPr>
              <a:t>Foreign </a:t>
            </a:r>
            <a:r>
              <a:rPr lang="en-US" sz="1400" dirty="0" smtClean="0">
                <a:solidFill>
                  <a:srgbClr val="6C6C6C"/>
                </a:solidFill>
                <a:latin typeface="Calibri Light"/>
              </a:rPr>
              <a:t>body or fluid</a:t>
            </a:r>
          </a:p>
          <a:p>
            <a:pPr marL="180000" indent="-180000">
              <a:spcBef>
                <a:spcPts val="300"/>
              </a:spcBef>
              <a:buClr>
                <a:srgbClr val="E30037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Inflammation or infection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Malformation or tumor</a:t>
            </a:r>
          </a:p>
        </p:txBody>
      </p:sp>
      <p:sp>
        <p:nvSpPr>
          <p:cNvPr id="20" name="Line Callout 2 (No Border) 19"/>
          <p:cNvSpPr/>
          <p:nvPr/>
        </p:nvSpPr>
        <p:spPr>
          <a:xfrm>
            <a:off x="2275299" y="1035774"/>
            <a:ext cx="3520837" cy="1247944"/>
          </a:xfrm>
          <a:prstGeom prst="callout2">
            <a:avLst>
              <a:gd name="adj1" fmla="val 100566"/>
              <a:gd name="adj2" fmla="val 17513"/>
              <a:gd name="adj3" fmla="val 131318"/>
              <a:gd name="adj4" fmla="val 17477"/>
              <a:gd name="adj5" fmla="val 179764"/>
              <a:gd name="adj6" fmla="val 13951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Eardrum scars / malformation / perforation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Barotrauma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(can be temporary)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Otitis media or Eustachian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tube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dysfunction</a:t>
            </a:r>
            <a:br>
              <a:rPr lang="en-US" sz="1400" dirty="0" smtClean="0">
                <a:solidFill>
                  <a:schemeClr val="tx2"/>
                </a:solidFill>
                <a:latin typeface="+mj-lt"/>
              </a:rPr>
            </a:b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(fluid in the middle ear)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Rigid joints between ossicles, otosclerosis </a:t>
            </a:r>
          </a:p>
        </p:txBody>
      </p:sp>
      <p:sp>
        <p:nvSpPr>
          <p:cNvPr id="21" name="Line Callout 2 (No Border) 20"/>
          <p:cNvSpPr/>
          <p:nvPr/>
        </p:nvSpPr>
        <p:spPr>
          <a:xfrm>
            <a:off x="5508105" y="2427734"/>
            <a:ext cx="3312368" cy="2088232"/>
          </a:xfrm>
          <a:prstGeom prst="callout2">
            <a:avLst>
              <a:gd name="adj1" fmla="val 23757"/>
              <a:gd name="adj2" fmla="val 174"/>
              <a:gd name="adj3" fmla="val 23203"/>
              <a:gd name="adj4" fmla="val -51651"/>
              <a:gd name="adj5" fmla="val 32822"/>
              <a:gd name="adj6" fmla="val -57459"/>
            </a:avLst>
          </a:prstGeom>
          <a:solidFill>
            <a:schemeClr val="bg2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Aging (presbyacusis)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Exposure to loud noise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Trauma / Barotrauma / Head injury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Genetic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or hereditary hearing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loss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Viral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infection of the hearing nerve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Malformation of the inner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ear or tumor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Calibri Light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Ototoxic drugs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(antibiotics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some anti-inflammatory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drugs, chemotherapy)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8" y="1083146"/>
            <a:ext cx="394073" cy="3973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87" y="4207921"/>
            <a:ext cx="394073" cy="3973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66" y="687568"/>
            <a:ext cx="394073" cy="3973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94" y="881878"/>
            <a:ext cx="422920" cy="528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07" y="1495585"/>
            <a:ext cx="639090" cy="8450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963" y="2229041"/>
            <a:ext cx="394073" cy="3973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72" y="2188325"/>
            <a:ext cx="422920" cy="5286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2696378"/>
            <a:ext cx="639090" cy="845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2" y="3674718"/>
            <a:ext cx="636184" cy="84124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51521" y="881878"/>
            <a:ext cx="8640959" cy="4097967"/>
          </a:xfrm>
          <a:prstGeom prst="roundRect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l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</a:pPr>
            <a:endParaRPr lang="en-US" sz="1400" dirty="0" err="1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125" y="1902192"/>
            <a:ext cx="4047953" cy="2139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7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852" y="1902937"/>
            <a:ext cx="4047953" cy="2142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83177" y="1419622"/>
            <a:ext cx="841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600" b="1" dirty="0" smtClean="0">
                <a:solidFill>
                  <a:srgbClr val="FF0000"/>
                </a:solidFill>
              </a:rPr>
              <a:t>Hair cell damage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7360121" y="4046746"/>
            <a:ext cx="1538730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14"/>
              </a:rPr>
              <a:t>Ryan, 2000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387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Consequences of hearing impairment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35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81333"/>
            <a:ext cx="8137525" cy="3508653"/>
          </a:xfrm>
        </p:spPr>
        <p:txBody>
          <a:bodyPr/>
          <a:lstStyle/>
          <a:p>
            <a:pPr lvl="2"/>
            <a:r>
              <a:rPr lang="en-US" dirty="0" smtClean="0">
                <a:sym typeface="Wingdings" panose="05000000000000000000" pitchFamily="2" charset="2"/>
              </a:rPr>
              <a:t>Communication is difficult to follow, uncertainties become frequent in everyday life.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Environmental sounds missing (bird song, water dripping, water boiling over when cooking, …).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Withdrawal, due to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missing what others are talking about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frustration;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unwilling to ask repeatedly </a:t>
            </a:r>
            <a:r>
              <a:rPr lang="en-US" sz="1200" b="1" dirty="0" smtClean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shame, embarrassment;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everyday situations become challenging;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listening to speech becomes very effortful.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Most of the time no sudden decline but a creeping process</a:t>
            </a:r>
            <a:r>
              <a:rPr lang="en-US" sz="1200" dirty="0">
                <a:sym typeface="Wingdings" panose="05000000000000000000" pitchFamily="2" charset="2"/>
              </a:rPr>
              <a:t> </a:t>
            </a:r>
            <a:r>
              <a:rPr lang="en-US" dirty="0">
                <a:sym typeface="Wingdings" panose="05000000000000000000" pitchFamily="2" charset="2"/>
              </a:rPr>
              <a:t> unconscious adaptation.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Often leads to "pro-active strategy“: responses to what was meant to be said.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May lead to loneliness, isolation, </a:t>
            </a:r>
            <a:r>
              <a:rPr lang="en-US" dirty="0">
                <a:sym typeface="Wingdings" panose="05000000000000000000" pitchFamily="2" charset="2"/>
              </a:rPr>
              <a:t>depression </a:t>
            </a:r>
            <a:r>
              <a:rPr lang="en-US" dirty="0" smtClean="0">
                <a:sym typeface="Wingdings" panose="05000000000000000000" pitchFamily="2" charset="2"/>
              </a:rPr>
              <a:t>(false sense of others often being angry with them).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Unavoidable cognitive decline if untreated.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Danger: confusion with dementia.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851670"/>
            <a:ext cx="2571192" cy="26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signs of a hearing impairment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36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81333"/>
            <a:ext cx="4572055" cy="430887"/>
          </a:xfrm>
        </p:spPr>
        <p:txBody>
          <a:bodyPr/>
          <a:lstStyle/>
          <a:p>
            <a:pPr lvl="2"/>
            <a:r>
              <a:rPr lang="en-US" dirty="0" smtClean="0">
                <a:sym typeface="Wingdings" panose="05000000000000000000" pitchFamily="2" charset="2"/>
              </a:rPr>
              <a:t>Speech at moderate level not always understood, but </a:t>
            </a:r>
            <a:r>
              <a:rPr lang="en-US" b="1" dirty="0" smtClean="0">
                <a:sym typeface="Wingdings" panose="05000000000000000000" pitchFamily="2" charset="2"/>
              </a:rPr>
              <a:t>loud speech becomes disturbing</a:t>
            </a:r>
            <a:r>
              <a:rPr lang="en-US" dirty="0" smtClean="0">
                <a:sym typeface="Wingdings" panose="05000000000000000000" pitchFamily="2" charset="2"/>
              </a:rPr>
              <a:t> and misinterpreted as offensive.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833808"/>
            <a:ext cx="2192342" cy="993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5751" r="-30" b="9"/>
          <a:stretch/>
        </p:blipFill>
        <p:spPr>
          <a:xfrm>
            <a:off x="539552" y="1886138"/>
            <a:ext cx="4392489" cy="29178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03512" y="1937123"/>
            <a:ext cx="3334870" cy="283457"/>
            <a:chOff x="1203512" y="1937123"/>
            <a:chExt cx="3334870" cy="283457"/>
          </a:xfrm>
        </p:grpSpPr>
        <p:sp>
          <p:nvSpPr>
            <p:cNvPr id="6" name="Freeform 5"/>
            <p:cNvSpPr/>
            <p:nvPr/>
          </p:nvSpPr>
          <p:spPr>
            <a:xfrm>
              <a:off x="1203512" y="1963271"/>
              <a:ext cx="3334870" cy="257309"/>
            </a:xfrm>
            <a:custGeom>
              <a:avLst/>
              <a:gdLst>
                <a:gd name="connsiteX0" fmla="*/ 0 w 3334870"/>
                <a:gd name="connsiteY0" fmla="*/ 0 h 283285"/>
                <a:gd name="connsiteX1" fmla="*/ 1176617 w 3334870"/>
                <a:gd name="connsiteY1" fmla="*/ 228600 h 283285"/>
                <a:gd name="connsiteX2" fmla="*/ 2312894 w 3334870"/>
                <a:gd name="connsiteY2" fmla="*/ 275664 h 283285"/>
                <a:gd name="connsiteX3" fmla="*/ 2971800 w 3334870"/>
                <a:gd name="connsiteY3" fmla="*/ 107576 h 283285"/>
                <a:gd name="connsiteX4" fmla="*/ 3334870 w 3334870"/>
                <a:gd name="connsiteY4" fmla="*/ 0 h 283285"/>
                <a:gd name="connsiteX0" fmla="*/ 0 w 3334870"/>
                <a:gd name="connsiteY0" fmla="*/ 0 h 257309"/>
                <a:gd name="connsiteX1" fmla="*/ 1176617 w 3334870"/>
                <a:gd name="connsiteY1" fmla="*/ 228600 h 257309"/>
                <a:gd name="connsiteX2" fmla="*/ 2274794 w 3334870"/>
                <a:gd name="connsiteY2" fmla="*/ 240739 h 257309"/>
                <a:gd name="connsiteX3" fmla="*/ 2971800 w 3334870"/>
                <a:gd name="connsiteY3" fmla="*/ 107576 h 257309"/>
                <a:gd name="connsiteX4" fmla="*/ 3334870 w 3334870"/>
                <a:gd name="connsiteY4" fmla="*/ 0 h 25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870" h="257309">
                  <a:moveTo>
                    <a:pt x="0" y="0"/>
                  </a:moveTo>
                  <a:cubicBezTo>
                    <a:pt x="395567" y="91328"/>
                    <a:pt x="797485" y="188477"/>
                    <a:pt x="1176617" y="228600"/>
                  </a:cubicBezTo>
                  <a:cubicBezTo>
                    <a:pt x="1555749" y="268723"/>
                    <a:pt x="1975597" y="260910"/>
                    <a:pt x="2274794" y="240739"/>
                  </a:cubicBezTo>
                  <a:cubicBezTo>
                    <a:pt x="2573991" y="220568"/>
                    <a:pt x="2795121" y="147699"/>
                    <a:pt x="2971800" y="107576"/>
                  </a:cubicBezTo>
                  <a:cubicBezTo>
                    <a:pt x="3148479" y="67453"/>
                    <a:pt x="3238499" y="30816"/>
                    <a:pt x="3334870" y="0"/>
                  </a:cubicBezTo>
                </a:path>
              </a:pathLst>
            </a:custGeom>
            <a:ln w="19050" cap="flat" cmpd="sng" algn="ctr">
              <a:solidFill>
                <a:srgbClr val="9E0E7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94570" y="1937123"/>
              <a:ext cx="1224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1000" b="1" dirty="0" smtClean="0">
                  <a:solidFill>
                    <a:srgbClr val="9E0E75"/>
                  </a:solidFill>
                </a:rPr>
                <a:t>Threshold of pain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23779" y="2427735"/>
            <a:ext cx="3413295" cy="1981200"/>
            <a:chOff x="1123779" y="2427735"/>
            <a:chExt cx="3413295" cy="1981200"/>
          </a:xfrm>
        </p:grpSpPr>
        <p:sp>
          <p:nvSpPr>
            <p:cNvPr id="14" name="Freeform 13"/>
            <p:cNvSpPr/>
            <p:nvPr/>
          </p:nvSpPr>
          <p:spPr>
            <a:xfrm>
              <a:off x="1123779" y="2427735"/>
              <a:ext cx="3413295" cy="1981200"/>
            </a:xfrm>
            <a:custGeom>
              <a:avLst/>
              <a:gdLst>
                <a:gd name="connsiteX0" fmla="*/ 3175 w 3419475"/>
                <a:gd name="connsiteY0" fmla="*/ 133350 h 1762125"/>
                <a:gd name="connsiteX1" fmla="*/ 3175 w 3419475"/>
                <a:gd name="connsiteY1" fmla="*/ 133350 h 1762125"/>
                <a:gd name="connsiteX2" fmla="*/ 9525 w 3419475"/>
                <a:gd name="connsiteY2" fmla="*/ 161925 h 1762125"/>
                <a:gd name="connsiteX3" fmla="*/ 15875 w 3419475"/>
                <a:gd name="connsiteY3" fmla="*/ 171450 h 1762125"/>
                <a:gd name="connsiteX4" fmla="*/ 22225 w 3419475"/>
                <a:gd name="connsiteY4" fmla="*/ 190500 h 1762125"/>
                <a:gd name="connsiteX5" fmla="*/ 28575 w 3419475"/>
                <a:gd name="connsiteY5" fmla="*/ 209550 h 1762125"/>
                <a:gd name="connsiteX6" fmla="*/ 31750 w 3419475"/>
                <a:gd name="connsiteY6" fmla="*/ 219075 h 1762125"/>
                <a:gd name="connsiteX7" fmla="*/ 44450 w 3419475"/>
                <a:gd name="connsiteY7" fmla="*/ 238125 h 1762125"/>
                <a:gd name="connsiteX8" fmla="*/ 50800 w 3419475"/>
                <a:gd name="connsiteY8" fmla="*/ 247650 h 1762125"/>
                <a:gd name="connsiteX9" fmla="*/ 60325 w 3419475"/>
                <a:gd name="connsiteY9" fmla="*/ 254000 h 1762125"/>
                <a:gd name="connsiteX10" fmla="*/ 76200 w 3419475"/>
                <a:gd name="connsiteY10" fmla="*/ 269875 h 1762125"/>
                <a:gd name="connsiteX11" fmla="*/ 82550 w 3419475"/>
                <a:gd name="connsiteY11" fmla="*/ 279400 h 1762125"/>
                <a:gd name="connsiteX12" fmla="*/ 92075 w 3419475"/>
                <a:gd name="connsiteY12" fmla="*/ 285750 h 1762125"/>
                <a:gd name="connsiteX13" fmla="*/ 111125 w 3419475"/>
                <a:gd name="connsiteY13" fmla="*/ 304800 h 1762125"/>
                <a:gd name="connsiteX14" fmla="*/ 123825 w 3419475"/>
                <a:gd name="connsiteY14" fmla="*/ 320675 h 1762125"/>
                <a:gd name="connsiteX15" fmla="*/ 146050 w 3419475"/>
                <a:gd name="connsiteY15" fmla="*/ 352425 h 1762125"/>
                <a:gd name="connsiteX16" fmla="*/ 165100 w 3419475"/>
                <a:gd name="connsiteY16" fmla="*/ 368300 h 1762125"/>
                <a:gd name="connsiteX17" fmla="*/ 171450 w 3419475"/>
                <a:gd name="connsiteY17" fmla="*/ 377825 h 1762125"/>
                <a:gd name="connsiteX18" fmla="*/ 187325 w 3419475"/>
                <a:gd name="connsiteY18" fmla="*/ 387350 h 1762125"/>
                <a:gd name="connsiteX19" fmla="*/ 209550 w 3419475"/>
                <a:gd name="connsiteY19" fmla="*/ 403225 h 1762125"/>
                <a:gd name="connsiteX20" fmla="*/ 219075 w 3419475"/>
                <a:gd name="connsiteY20" fmla="*/ 409575 h 1762125"/>
                <a:gd name="connsiteX21" fmla="*/ 228600 w 3419475"/>
                <a:gd name="connsiteY21" fmla="*/ 419100 h 1762125"/>
                <a:gd name="connsiteX22" fmla="*/ 238125 w 3419475"/>
                <a:gd name="connsiteY22" fmla="*/ 425450 h 1762125"/>
                <a:gd name="connsiteX23" fmla="*/ 247650 w 3419475"/>
                <a:gd name="connsiteY23" fmla="*/ 434975 h 1762125"/>
                <a:gd name="connsiteX24" fmla="*/ 260350 w 3419475"/>
                <a:gd name="connsiteY24" fmla="*/ 444500 h 1762125"/>
                <a:gd name="connsiteX25" fmla="*/ 266700 w 3419475"/>
                <a:gd name="connsiteY25" fmla="*/ 454025 h 1762125"/>
                <a:gd name="connsiteX26" fmla="*/ 288925 w 3419475"/>
                <a:gd name="connsiteY26" fmla="*/ 476250 h 1762125"/>
                <a:gd name="connsiteX27" fmla="*/ 295275 w 3419475"/>
                <a:gd name="connsiteY27" fmla="*/ 485775 h 1762125"/>
                <a:gd name="connsiteX28" fmla="*/ 307975 w 3419475"/>
                <a:gd name="connsiteY28" fmla="*/ 495300 h 1762125"/>
                <a:gd name="connsiteX29" fmla="*/ 317500 w 3419475"/>
                <a:gd name="connsiteY29" fmla="*/ 504825 h 1762125"/>
                <a:gd name="connsiteX30" fmla="*/ 336550 w 3419475"/>
                <a:gd name="connsiteY30" fmla="*/ 517525 h 1762125"/>
                <a:gd name="connsiteX31" fmla="*/ 346075 w 3419475"/>
                <a:gd name="connsiteY31" fmla="*/ 523875 h 1762125"/>
                <a:gd name="connsiteX32" fmla="*/ 396875 w 3419475"/>
                <a:gd name="connsiteY32" fmla="*/ 565150 h 1762125"/>
                <a:gd name="connsiteX33" fmla="*/ 422275 w 3419475"/>
                <a:gd name="connsiteY33" fmla="*/ 584200 h 1762125"/>
                <a:gd name="connsiteX34" fmla="*/ 444500 w 3419475"/>
                <a:gd name="connsiteY34" fmla="*/ 603250 h 1762125"/>
                <a:gd name="connsiteX35" fmla="*/ 463550 w 3419475"/>
                <a:gd name="connsiteY35" fmla="*/ 615950 h 1762125"/>
                <a:gd name="connsiteX36" fmla="*/ 476250 w 3419475"/>
                <a:gd name="connsiteY36" fmla="*/ 622300 h 1762125"/>
                <a:gd name="connsiteX37" fmla="*/ 485775 w 3419475"/>
                <a:gd name="connsiteY37" fmla="*/ 631825 h 1762125"/>
                <a:gd name="connsiteX38" fmla="*/ 498475 w 3419475"/>
                <a:gd name="connsiteY38" fmla="*/ 638175 h 1762125"/>
                <a:gd name="connsiteX39" fmla="*/ 508000 w 3419475"/>
                <a:gd name="connsiteY39" fmla="*/ 644525 h 1762125"/>
                <a:gd name="connsiteX40" fmla="*/ 533400 w 3419475"/>
                <a:gd name="connsiteY40" fmla="*/ 650875 h 1762125"/>
                <a:gd name="connsiteX41" fmla="*/ 555625 w 3419475"/>
                <a:gd name="connsiteY41" fmla="*/ 660400 h 1762125"/>
                <a:gd name="connsiteX42" fmla="*/ 568325 w 3419475"/>
                <a:gd name="connsiteY42" fmla="*/ 666750 h 1762125"/>
                <a:gd name="connsiteX43" fmla="*/ 577850 w 3419475"/>
                <a:gd name="connsiteY43" fmla="*/ 669925 h 1762125"/>
                <a:gd name="connsiteX44" fmla="*/ 615950 w 3419475"/>
                <a:gd name="connsiteY44" fmla="*/ 692150 h 1762125"/>
                <a:gd name="connsiteX45" fmla="*/ 625475 w 3419475"/>
                <a:gd name="connsiteY45" fmla="*/ 698500 h 1762125"/>
                <a:gd name="connsiteX46" fmla="*/ 644525 w 3419475"/>
                <a:gd name="connsiteY46" fmla="*/ 704850 h 1762125"/>
                <a:gd name="connsiteX47" fmla="*/ 654050 w 3419475"/>
                <a:gd name="connsiteY47" fmla="*/ 711200 h 1762125"/>
                <a:gd name="connsiteX48" fmla="*/ 695325 w 3419475"/>
                <a:gd name="connsiteY48" fmla="*/ 727075 h 1762125"/>
                <a:gd name="connsiteX49" fmla="*/ 708025 w 3419475"/>
                <a:gd name="connsiteY49" fmla="*/ 733425 h 1762125"/>
                <a:gd name="connsiteX50" fmla="*/ 736600 w 3419475"/>
                <a:gd name="connsiteY50" fmla="*/ 742950 h 1762125"/>
                <a:gd name="connsiteX51" fmla="*/ 755650 w 3419475"/>
                <a:gd name="connsiteY51" fmla="*/ 749300 h 1762125"/>
                <a:gd name="connsiteX52" fmla="*/ 787400 w 3419475"/>
                <a:gd name="connsiteY52" fmla="*/ 758825 h 1762125"/>
                <a:gd name="connsiteX53" fmla="*/ 844550 w 3419475"/>
                <a:gd name="connsiteY53" fmla="*/ 768350 h 1762125"/>
                <a:gd name="connsiteX54" fmla="*/ 869950 w 3419475"/>
                <a:gd name="connsiteY54" fmla="*/ 774700 h 1762125"/>
                <a:gd name="connsiteX55" fmla="*/ 936625 w 3419475"/>
                <a:gd name="connsiteY55" fmla="*/ 781050 h 1762125"/>
                <a:gd name="connsiteX56" fmla="*/ 962025 w 3419475"/>
                <a:gd name="connsiteY56" fmla="*/ 787400 h 1762125"/>
                <a:gd name="connsiteX57" fmla="*/ 1012825 w 3419475"/>
                <a:gd name="connsiteY57" fmla="*/ 793750 h 1762125"/>
                <a:gd name="connsiteX58" fmla="*/ 1044575 w 3419475"/>
                <a:gd name="connsiteY58" fmla="*/ 800100 h 1762125"/>
                <a:gd name="connsiteX59" fmla="*/ 1069975 w 3419475"/>
                <a:gd name="connsiteY59" fmla="*/ 803275 h 1762125"/>
                <a:gd name="connsiteX60" fmla="*/ 1162050 w 3419475"/>
                <a:gd name="connsiteY60" fmla="*/ 812800 h 1762125"/>
                <a:gd name="connsiteX61" fmla="*/ 1209675 w 3419475"/>
                <a:gd name="connsiteY61" fmla="*/ 822325 h 1762125"/>
                <a:gd name="connsiteX62" fmla="*/ 1219200 w 3419475"/>
                <a:gd name="connsiteY62" fmla="*/ 825500 h 1762125"/>
                <a:gd name="connsiteX63" fmla="*/ 1250950 w 3419475"/>
                <a:gd name="connsiteY63" fmla="*/ 828675 h 1762125"/>
                <a:gd name="connsiteX64" fmla="*/ 1289050 w 3419475"/>
                <a:gd name="connsiteY64" fmla="*/ 835025 h 1762125"/>
                <a:gd name="connsiteX65" fmla="*/ 1349375 w 3419475"/>
                <a:gd name="connsiteY65" fmla="*/ 841375 h 1762125"/>
                <a:gd name="connsiteX66" fmla="*/ 1377950 w 3419475"/>
                <a:gd name="connsiteY66" fmla="*/ 844550 h 1762125"/>
                <a:gd name="connsiteX67" fmla="*/ 1457325 w 3419475"/>
                <a:gd name="connsiteY67" fmla="*/ 847725 h 1762125"/>
                <a:gd name="connsiteX68" fmla="*/ 1501775 w 3419475"/>
                <a:gd name="connsiteY68" fmla="*/ 850900 h 1762125"/>
                <a:gd name="connsiteX69" fmla="*/ 1743075 w 3419475"/>
                <a:gd name="connsiteY69" fmla="*/ 847725 h 1762125"/>
                <a:gd name="connsiteX70" fmla="*/ 1774825 w 3419475"/>
                <a:gd name="connsiteY70" fmla="*/ 841375 h 1762125"/>
                <a:gd name="connsiteX71" fmla="*/ 1841500 w 3419475"/>
                <a:gd name="connsiteY71" fmla="*/ 835025 h 1762125"/>
                <a:gd name="connsiteX72" fmla="*/ 1889125 w 3419475"/>
                <a:gd name="connsiteY72" fmla="*/ 825500 h 1762125"/>
                <a:gd name="connsiteX73" fmla="*/ 1920875 w 3419475"/>
                <a:gd name="connsiteY73" fmla="*/ 819150 h 1762125"/>
                <a:gd name="connsiteX74" fmla="*/ 1946275 w 3419475"/>
                <a:gd name="connsiteY74" fmla="*/ 815975 h 1762125"/>
                <a:gd name="connsiteX75" fmla="*/ 1968500 w 3419475"/>
                <a:gd name="connsiteY75" fmla="*/ 809625 h 1762125"/>
                <a:gd name="connsiteX76" fmla="*/ 1993900 w 3419475"/>
                <a:gd name="connsiteY76" fmla="*/ 803275 h 1762125"/>
                <a:gd name="connsiteX77" fmla="*/ 2009775 w 3419475"/>
                <a:gd name="connsiteY77" fmla="*/ 796925 h 1762125"/>
                <a:gd name="connsiteX78" fmla="*/ 2070100 w 3419475"/>
                <a:gd name="connsiteY78" fmla="*/ 784225 h 1762125"/>
                <a:gd name="connsiteX79" fmla="*/ 2101850 w 3419475"/>
                <a:gd name="connsiteY79" fmla="*/ 768350 h 1762125"/>
                <a:gd name="connsiteX80" fmla="*/ 2120900 w 3419475"/>
                <a:gd name="connsiteY80" fmla="*/ 762000 h 1762125"/>
                <a:gd name="connsiteX81" fmla="*/ 2146300 w 3419475"/>
                <a:gd name="connsiteY81" fmla="*/ 749300 h 1762125"/>
                <a:gd name="connsiteX82" fmla="*/ 2184400 w 3419475"/>
                <a:gd name="connsiteY82" fmla="*/ 739775 h 1762125"/>
                <a:gd name="connsiteX83" fmla="*/ 2222500 w 3419475"/>
                <a:gd name="connsiteY83" fmla="*/ 723900 h 1762125"/>
                <a:gd name="connsiteX84" fmla="*/ 2235200 w 3419475"/>
                <a:gd name="connsiteY84" fmla="*/ 720725 h 1762125"/>
                <a:gd name="connsiteX85" fmla="*/ 2257425 w 3419475"/>
                <a:gd name="connsiteY85" fmla="*/ 714375 h 1762125"/>
                <a:gd name="connsiteX86" fmla="*/ 2273300 w 3419475"/>
                <a:gd name="connsiteY86" fmla="*/ 711200 h 1762125"/>
                <a:gd name="connsiteX87" fmla="*/ 2289175 w 3419475"/>
                <a:gd name="connsiteY87" fmla="*/ 704850 h 1762125"/>
                <a:gd name="connsiteX88" fmla="*/ 2314575 w 3419475"/>
                <a:gd name="connsiteY88" fmla="*/ 698500 h 1762125"/>
                <a:gd name="connsiteX89" fmla="*/ 2346325 w 3419475"/>
                <a:gd name="connsiteY89" fmla="*/ 685800 h 1762125"/>
                <a:gd name="connsiteX90" fmla="*/ 2387600 w 3419475"/>
                <a:gd name="connsiteY90" fmla="*/ 663575 h 1762125"/>
                <a:gd name="connsiteX91" fmla="*/ 2400300 w 3419475"/>
                <a:gd name="connsiteY91" fmla="*/ 657225 h 1762125"/>
                <a:gd name="connsiteX92" fmla="*/ 2425700 w 3419475"/>
                <a:gd name="connsiteY92" fmla="*/ 638175 h 1762125"/>
                <a:gd name="connsiteX93" fmla="*/ 2451100 w 3419475"/>
                <a:gd name="connsiteY93" fmla="*/ 615950 h 1762125"/>
                <a:gd name="connsiteX94" fmla="*/ 2482850 w 3419475"/>
                <a:gd name="connsiteY94" fmla="*/ 600075 h 1762125"/>
                <a:gd name="connsiteX95" fmla="*/ 2508250 w 3419475"/>
                <a:gd name="connsiteY95" fmla="*/ 590550 h 1762125"/>
                <a:gd name="connsiteX96" fmla="*/ 2517775 w 3419475"/>
                <a:gd name="connsiteY96" fmla="*/ 584200 h 1762125"/>
                <a:gd name="connsiteX97" fmla="*/ 2549525 w 3419475"/>
                <a:gd name="connsiteY97" fmla="*/ 571500 h 1762125"/>
                <a:gd name="connsiteX98" fmla="*/ 2559050 w 3419475"/>
                <a:gd name="connsiteY98" fmla="*/ 565150 h 1762125"/>
                <a:gd name="connsiteX99" fmla="*/ 2600325 w 3419475"/>
                <a:gd name="connsiteY99" fmla="*/ 542925 h 1762125"/>
                <a:gd name="connsiteX100" fmla="*/ 2625725 w 3419475"/>
                <a:gd name="connsiteY100" fmla="*/ 533400 h 1762125"/>
                <a:gd name="connsiteX101" fmla="*/ 2676525 w 3419475"/>
                <a:gd name="connsiteY101" fmla="*/ 511175 h 1762125"/>
                <a:gd name="connsiteX102" fmla="*/ 2692400 w 3419475"/>
                <a:gd name="connsiteY102" fmla="*/ 501650 h 1762125"/>
                <a:gd name="connsiteX103" fmla="*/ 2717800 w 3419475"/>
                <a:gd name="connsiteY103" fmla="*/ 488950 h 1762125"/>
                <a:gd name="connsiteX104" fmla="*/ 2730500 w 3419475"/>
                <a:gd name="connsiteY104" fmla="*/ 479425 h 1762125"/>
                <a:gd name="connsiteX105" fmla="*/ 2752725 w 3419475"/>
                <a:gd name="connsiteY105" fmla="*/ 469900 h 1762125"/>
                <a:gd name="connsiteX106" fmla="*/ 2781300 w 3419475"/>
                <a:gd name="connsiteY106" fmla="*/ 457200 h 1762125"/>
                <a:gd name="connsiteX107" fmla="*/ 2790825 w 3419475"/>
                <a:gd name="connsiteY107" fmla="*/ 450850 h 1762125"/>
                <a:gd name="connsiteX108" fmla="*/ 2825750 w 3419475"/>
                <a:gd name="connsiteY108" fmla="*/ 441325 h 1762125"/>
                <a:gd name="connsiteX109" fmla="*/ 2860675 w 3419475"/>
                <a:gd name="connsiteY109" fmla="*/ 428625 h 1762125"/>
                <a:gd name="connsiteX110" fmla="*/ 2876550 w 3419475"/>
                <a:gd name="connsiteY110" fmla="*/ 419100 h 1762125"/>
                <a:gd name="connsiteX111" fmla="*/ 2895600 w 3419475"/>
                <a:gd name="connsiteY111" fmla="*/ 412750 h 1762125"/>
                <a:gd name="connsiteX112" fmla="*/ 2921000 w 3419475"/>
                <a:gd name="connsiteY112" fmla="*/ 403225 h 1762125"/>
                <a:gd name="connsiteX113" fmla="*/ 2933700 w 3419475"/>
                <a:gd name="connsiteY113" fmla="*/ 396875 h 1762125"/>
                <a:gd name="connsiteX114" fmla="*/ 2943225 w 3419475"/>
                <a:gd name="connsiteY114" fmla="*/ 393700 h 1762125"/>
                <a:gd name="connsiteX115" fmla="*/ 2959100 w 3419475"/>
                <a:gd name="connsiteY115" fmla="*/ 387350 h 1762125"/>
                <a:gd name="connsiteX116" fmla="*/ 2971800 w 3419475"/>
                <a:gd name="connsiteY116" fmla="*/ 381000 h 1762125"/>
                <a:gd name="connsiteX117" fmla="*/ 2981325 w 3419475"/>
                <a:gd name="connsiteY117" fmla="*/ 374650 h 1762125"/>
                <a:gd name="connsiteX118" fmla="*/ 3013075 w 3419475"/>
                <a:gd name="connsiteY118" fmla="*/ 361950 h 1762125"/>
                <a:gd name="connsiteX119" fmla="*/ 3028950 w 3419475"/>
                <a:gd name="connsiteY119" fmla="*/ 352425 h 1762125"/>
                <a:gd name="connsiteX120" fmla="*/ 3038475 w 3419475"/>
                <a:gd name="connsiteY120" fmla="*/ 349250 h 1762125"/>
                <a:gd name="connsiteX121" fmla="*/ 3051175 w 3419475"/>
                <a:gd name="connsiteY121" fmla="*/ 342900 h 1762125"/>
                <a:gd name="connsiteX122" fmla="*/ 3079750 w 3419475"/>
                <a:gd name="connsiteY122" fmla="*/ 330200 h 1762125"/>
                <a:gd name="connsiteX123" fmla="*/ 3095625 w 3419475"/>
                <a:gd name="connsiteY123" fmla="*/ 320675 h 1762125"/>
                <a:gd name="connsiteX124" fmla="*/ 3105150 w 3419475"/>
                <a:gd name="connsiteY124" fmla="*/ 317500 h 1762125"/>
                <a:gd name="connsiteX125" fmla="*/ 3117850 w 3419475"/>
                <a:gd name="connsiteY125" fmla="*/ 307975 h 1762125"/>
                <a:gd name="connsiteX126" fmla="*/ 3130550 w 3419475"/>
                <a:gd name="connsiteY126" fmla="*/ 301625 h 1762125"/>
                <a:gd name="connsiteX127" fmla="*/ 3143250 w 3419475"/>
                <a:gd name="connsiteY127" fmla="*/ 292100 h 1762125"/>
                <a:gd name="connsiteX128" fmla="*/ 3159125 w 3419475"/>
                <a:gd name="connsiteY128" fmla="*/ 282575 h 1762125"/>
                <a:gd name="connsiteX129" fmla="*/ 3184525 w 3419475"/>
                <a:gd name="connsiteY129" fmla="*/ 257175 h 1762125"/>
                <a:gd name="connsiteX130" fmla="*/ 3200400 w 3419475"/>
                <a:gd name="connsiteY130" fmla="*/ 241300 h 1762125"/>
                <a:gd name="connsiteX131" fmla="*/ 3216275 w 3419475"/>
                <a:gd name="connsiteY131" fmla="*/ 231775 h 1762125"/>
                <a:gd name="connsiteX132" fmla="*/ 3228975 w 3419475"/>
                <a:gd name="connsiteY132" fmla="*/ 225425 h 1762125"/>
                <a:gd name="connsiteX133" fmla="*/ 3238500 w 3419475"/>
                <a:gd name="connsiteY133" fmla="*/ 215900 h 1762125"/>
                <a:gd name="connsiteX134" fmla="*/ 3254375 w 3419475"/>
                <a:gd name="connsiteY134" fmla="*/ 203200 h 1762125"/>
                <a:gd name="connsiteX135" fmla="*/ 3267075 w 3419475"/>
                <a:gd name="connsiteY135" fmla="*/ 190500 h 1762125"/>
                <a:gd name="connsiteX136" fmla="*/ 3298825 w 3419475"/>
                <a:gd name="connsiteY136" fmla="*/ 165100 h 1762125"/>
                <a:gd name="connsiteX137" fmla="*/ 3317875 w 3419475"/>
                <a:gd name="connsiteY137" fmla="*/ 136525 h 1762125"/>
                <a:gd name="connsiteX138" fmla="*/ 3346450 w 3419475"/>
                <a:gd name="connsiteY138" fmla="*/ 98425 h 1762125"/>
                <a:gd name="connsiteX139" fmla="*/ 3368675 w 3419475"/>
                <a:gd name="connsiteY139" fmla="*/ 63500 h 1762125"/>
                <a:gd name="connsiteX140" fmla="*/ 3378200 w 3419475"/>
                <a:gd name="connsiteY140" fmla="*/ 50800 h 1762125"/>
                <a:gd name="connsiteX141" fmla="*/ 3400425 w 3419475"/>
                <a:gd name="connsiteY141" fmla="*/ 12700 h 1762125"/>
                <a:gd name="connsiteX142" fmla="*/ 3403600 w 3419475"/>
                <a:gd name="connsiteY142" fmla="*/ 0 h 1762125"/>
                <a:gd name="connsiteX143" fmla="*/ 3409950 w 3419475"/>
                <a:gd name="connsiteY143" fmla="*/ 180975 h 1762125"/>
                <a:gd name="connsiteX144" fmla="*/ 3413125 w 3419475"/>
                <a:gd name="connsiteY144" fmla="*/ 231775 h 1762125"/>
                <a:gd name="connsiteX145" fmla="*/ 3416300 w 3419475"/>
                <a:gd name="connsiteY145" fmla="*/ 587375 h 1762125"/>
                <a:gd name="connsiteX146" fmla="*/ 3419475 w 3419475"/>
                <a:gd name="connsiteY146" fmla="*/ 615950 h 1762125"/>
                <a:gd name="connsiteX147" fmla="*/ 3416300 w 3419475"/>
                <a:gd name="connsiteY147" fmla="*/ 809625 h 1762125"/>
                <a:gd name="connsiteX148" fmla="*/ 3409950 w 3419475"/>
                <a:gd name="connsiteY148" fmla="*/ 876300 h 1762125"/>
                <a:gd name="connsiteX149" fmla="*/ 3416300 w 3419475"/>
                <a:gd name="connsiteY149" fmla="*/ 1019175 h 1762125"/>
                <a:gd name="connsiteX150" fmla="*/ 3406775 w 3419475"/>
                <a:gd name="connsiteY150" fmla="*/ 1022350 h 1762125"/>
                <a:gd name="connsiteX151" fmla="*/ 3403600 w 3419475"/>
                <a:gd name="connsiteY151" fmla="*/ 1035050 h 1762125"/>
                <a:gd name="connsiteX152" fmla="*/ 3400425 w 3419475"/>
                <a:gd name="connsiteY152" fmla="*/ 1301750 h 1762125"/>
                <a:gd name="connsiteX153" fmla="*/ 3397250 w 3419475"/>
                <a:gd name="connsiteY153" fmla="*/ 1320800 h 1762125"/>
                <a:gd name="connsiteX154" fmla="*/ 3390900 w 3419475"/>
                <a:gd name="connsiteY154" fmla="*/ 1460500 h 1762125"/>
                <a:gd name="connsiteX155" fmla="*/ 3394075 w 3419475"/>
                <a:gd name="connsiteY155" fmla="*/ 1571625 h 1762125"/>
                <a:gd name="connsiteX156" fmla="*/ 3400425 w 3419475"/>
                <a:gd name="connsiteY156" fmla="*/ 1679575 h 1762125"/>
                <a:gd name="connsiteX157" fmla="*/ 3403600 w 3419475"/>
                <a:gd name="connsiteY157" fmla="*/ 1762125 h 1762125"/>
                <a:gd name="connsiteX158" fmla="*/ 6350 w 3419475"/>
                <a:gd name="connsiteY158" fmla="*/ 1758950 h 1762125"/>
                <a:gd name="connsiteX159" fmla="*/ 0 w 3419475"/>
                <a:gd name="connsiteY159" fmla="*/ 962025 h 1762125"/>
                <a:gd name="connsiteX0" fmla="*/ 3175 w 3416910"/>
                <a:gd name="connsiteY0" fmla="*/ 133350 h 1762125"/>
                <a:gd name="connsiteX1" fmla="*/ 3175 w 3416910"/>
                <a:gd name="connsiteY1" fmla="*/ 133350 h 1762125"/>
                <a:gd name="connsiteX2" fmla="*/ 9525 w 3416910"/>
                <a:gd name="connsiteY2" fmla="*/ 161925 h 1762125"/>
                <a:gd name="connsiteX3" fmla="*/ 15875 w 3416910"/>
                <a:gd name="connsiteY3" fmla="*/ 171450 h 1762125"/>
                <a:gd name="connsiteX4" fmla="*/ 22225 w 3416910"/>
                <a:gd name="connsiteY4" fmla="*/ 190500 h 1762125"/>
                <a:gd name="connsiteX5" fmla="*/ 28575 w 3416910"/>
                <a:gd name="connsiteY5" fmla="*/ 209550 h 1762125"/>
                <a:gd name="connsiteX6" fmla="*/ 31750 w 3416910"/>
                <a:gd name="connsiteY6" fmla="*/ 219075 h 1762125"/>
                <a:gd name="connsiteX7" fmla="*/ 44450 w 3416910"/>
                <a:gd name="connsiteY7" fmla="*/ 238125 h 1762125"/>
                <a:gd name="connsiteX8" fmla="*/ 50800 w 3416910"/>
                <a:gd name="connsiteY8" fmla="*/ 247650 h 1762125"/>
                <a:gd name="connsiteX9" fmla="*/ 60325 w 3416910"/>
                <a:gd name="connsiteY9" fmla="*/ 254000 h 1762125"/>
                <a:gd name="connsiteX10" fmla="*/ 76200 w 3416910"/>
                <a:gd name="connsiteY10" fmla="*/ 269875 h 1762125"/>
                <a:gd name="connsiteX11" fmla="*/ 82550 w 3416910"/>
                <a:gd name="connsiteY11" fmla="*/ 279400 h 1762125"/>
                <a:gd name="connsiteX12" fmla="*/ 92075 w 3416910"/>
                <a:gd name="connsiteY12" fmla="*/ 285750 h 1762125"/>
                <a:gd name="connsiteX13" fmla="*/ 111125 w 3416910"/>
                <a:gd name="connsiteY13" fmla="*/ 304800 h 1762125"/>
                <a:gd name="connsiteX14" fmla="*/ 123825 w 3416910"/>
                <a:gd name="connsiteY14" fmla="*/ 320675 h 1762125"/>
                <a:gd name="connsiteX15" fmla="*/ 146050 w 3416910"/>
                <a:gd name="connsiteY15" fmla="*/ 352425 h 1762125"/>
                <a:gd name="connsiteX16" fmla="*/ 165100 w 3416910"/>
                <a:gd name="connsiteY16" fmla="*/ 368300 h 1762125"/>
                <a:gd name="connsiteX17" fmla="*/ 171450 w 3416910"/>
                <a:gd name="connsiteY17" fmla="*/ 377825 h 1762125"/>
                <a:gd name="connsiteX18" fmla="*/ 187325 w 3416910"/>
                <a:gd name="connsiteY18" fmla="*/ 387350 h 1762125"/>
                <a:gd name="connsiteX19" fmla="*/ 209550 w 3416910"/>
                <a:gd name="connsiteY19" fmla="*/ 403225 h 1762125"/>
                <a:gd name="connsiteX20" fmla="*/ 219075 w 3416910"/>
                <a:gd name="connsiteY20" fmla="*/ 409575 h 1762125"/>
                <a:gd name="connsiteX21" fmla="*/ 228600 w 3416910"/>
                <a:gd name="connsiteY21" fmla="*/ 419100 h 1762125"/>
                <a:gd name="connsiteX22" fmla="*/ 238125 w 3416910"/>
                <a:gd name="connsiteY22" fmla="*/ 425450 h 1762125"/>
                <a:gd name="connsiteX23" fmla="*/ 247650 w 3416910"/>
                <a:gd name="connsiteY23" fmla="*/ 434975 h 1762125"/>
                <a:gd name="connsiteX24" fmla="*/ 260350 w 3416910"/>
                <a:gd name="connsiteY24" fmla="*/ 444500 h 1762125"/>
                <a:gd name="connsiteX25" fmla="*/ 266700 w 3416910"/>
                <a:gd name="connsiteY25" fmla="*/ 454025 h 1762125"/>
                <a:gd name="connsiteX26" fmla="*/ 288925 w 3416910"/>
                <a:gd name="connsiteY26" fmla="*/ 476250 h 1762125"/>
                <a:gd name="connsiteX27" fmla="*/ 295275 w 3416910"/>
                <a:gd name="connsiteY27" fmla="*/ 485775 h 1762125"/>
                <a:gd name="connsiteX28" fmla="*/ 307975 w 3416910"/>
                <a:gd name="connsiteY28" fmla="*/ 495300 h 1762125"/>
                <a:gd name="connsiteX29" fmla="*/ 317500 w 3416910"/>
                <a:gd name="connsiteY29" fmla="*/ 504825 h 1762125"/>
                <a:gd name="connsiteX30" fmla="*/ 336550 w 3416910"/>
                <a:gd name="connsiteY30" fmla="*/ 517525 h 1762125"/>
                <a:gd name="connsiteX31" fmla="*/ 346075 w 3416910"/>
                <a:gd name="connsiteY31" fmla="*/ 523875 h 1762125"/>
                <a:gd name="connsiteX32" fmla="*/ 396875 w 3416910"/>
                <a:gd name="connsiteY32" fmla="*/ 565150 h 1762125"/>
                <a:gd name="connsiteX33" fmla="*/ 422275 w 3416910"/>
                <a:gd name="connsiteY33" fmla="*/ 584200 h 1762125"/>
                <a:gd name="connsiteX34" fmla="*/ 444500 w 3416910"/>
                <a:gd name="connsiteY34" fmla="*/ 603250 h 1762125"/>
                <a:gd name="connsiteX35" fmla="*/ 463550 w 3416910"/>
                <a:gd name="connsiteY35" fmla="*/ 615950 h 1762125"/>
                <a:gd name="connsiteX36" fmla="*/ 476250 w 3416910"/>
                <a:gd name="connsiteY36" fmla="*/ 622300 h 1762125"/>
                <a:gd name="connsiteX37" fmla="*/ 485775 w 3416910"/>
                <a:gd name="connsiteY37" fmla="*/ 631825 h 1762125"/>
                <a:gd name="connsiteX38" fmla="*/ 498475 w 3416910"/>
                <a:gd name="connsiteY38" fmla="*/ 638175 h 1762125"/>
                <a:gd name="connsiteX39" fmla="*/ 508000 w 3416910"/>
                <a:gd name="connsiteY39" fmla="*/ 644525 h 1762125"/>
                <a:gd name="connsiteX40" fmla="*/ 533400 w 3416910"/>
                <a:gd name="connsiteY40" fmla="*/ 650875 h 1762125"/>
                <a:gd name="connsiteX41" fmla="*/ 555625 w 3416910"/>
                <a:gd name="connsiteY41" fmla="*/ 660400 h 1762125"/>
                <a:gd name="connsiteX42" fmla="*/ 568325 w 3416910"/>
                <a:gd name="connsiteY42" fmla="*/ 666750 h 1762125"/>
                <a:gd name="connsiteX43" fmla="*/ 577850 w 3416910"/>
                <a:gd name="connsiteY43" fmla="*/ 669925 h 1762125"/>
                <a:gd name="connsiteX44" fmla="*/ 615950 w 3416910"/>
                <a:gd name="connsiteY44" fmla="*/ 692150 h 1762125"/>
                <a:gd name="connsiteX45" fmla="*/ 625475 w 3416910"/>
                <a:gd name="connsiteY45" fmla="*/ 698500 h 1762125"/>
                <a:gd name="connsiteX46" fmla="*/ 644525 w 3416910"/>
                <a:gd name="connsiteY46" fmla="*/ 704850 h 1762125"/>
                <a:gd name="connsiteX47" fmla="*/ 654050 w 3416910"/>
                <a:gd name="connsiteY47" fmla="*/ 711200 h 1762125"/>
                <a:gd name="connsiteX48" fmla="*/ 695325 w 3416910"/>
                <a:gd name="connsiteY48" fmla="*/ 727075 h 1762125"/>
                <a:gd name="connsiteX49" fmla="*/ 708025 w 3416910"/>
                <a:gd name="connsiteY49" fmla="*/ 733425 h 1762125"/>
                <a:gd name="connsiteX50" fmla="*/ 736600 w 3416910"/>
                <a:gd name="connsiteY50" fmla="*/ 742950 h 1762125"/>
                <a:gd name="connsiteX51" fmla="*/ 755650 w 3416910"/>
                <a:gd name="connsiteY51" fmla="*/ 749300 h 1762125"/>
                <a:gd name="connsiteX52" fmla="*/ 787400 w 3416910"/>
                <a:gd name="connsiteY52" fmla="*/ 758825 h 1762125"/>
                <a:gd name="connsiteX53" fmla="*/ 844550 w 3416910"/>
                <a:gd name="connsiteY53" fmla="*/ 768350 h 1762125"/>
                <a:gd name="connsiteX54" fmla="*/ 869950 w 3416910"/>
                <a:gd name="connsiteY54" fmla="*/ 774700 h 1762125"/>
                <a:gd name="connsiteX55" fmla="*/ 936625 w 3416910"/>
                <a:gd name="connsiteY55" fmla="*/ 781050 h 1762125"/>
                <a:gd name="connsiteX56" fmla="*/ 962025 w 3416910"/>
                <a:gd name="connsiteY56" fmla="*/ 787400 h 1762125"/>
                <a:gd name="connsiteX57" fmla="*/ 1012825 w 3416910"/>
                <a:gd name="connsiteY57" fmla="*/ 793750 h 1762125"/>
                <a:gd name="connsiteX58" fmla="*/ 1044575 w 3416910"/>
                <a:gd name="connsiteY58" fmla="*/ 800100 h 1762125"/>
                <a:gd name="connsiteX59" fmla="*/ 1069975 w 3416910"/>
                <a:gd name="connsiteY59" fmla="*/ 803275 h 1762125"/>
                <a:gd name="connsiteX60" fmla="*/ 1162050 w 3416910"/>
                <a:gd name="connsiteY60" fmla="*/ 812800 h 1762125"/>
                <a:gd name="connsiteX61" fmla="*/ 1209675 w 3416910"/>
                <a:gd name="connsiteY61" fmla="*/ 822325 h 1762125"/>
                <a:gd name="connsiteX62" fmla="*/ 1219200 w 3416910"/>
                <a:gd name="connsiteY62" fmla="*/ 825500 h 1762125"/>
                <a:gd name="connsiteX63" fmla="*/ 1250950 w 3416910"/>
                <a:gd name="connsiteY63" fmla="*/ 828675 h 1762125"/>
                <a:gd name="connsiteX64" fmla="*/ 1289050 w 3416910"/>
                <a:gd name="connsiteY64" fmla="*/ 835025 h 1762125"/>
                <a:gd name="connsiteX65" fmla="*/ 1349375 w 3416910"/>
                <a:gd name="connsiteY65" fmla="*/ 841375 h 1762125"/>
                <a:gd name="connsiteX66" fmla="*/ 1377950 w 3416910"/>
                <a:gd name="connsiteY66" fmla="*/ 844550 h 1762125"/>
                <a:gd name="connsiteX67" fmla="*/ 1457325 w 3416910"/>
                <a:gd name="connsiteY67" fmla="*/ 847725 h 1762125"/>
                <a:gd name="connsiteX68" fmla="*/ 1501775 w 3416910"/>
                <a:gd name="connsiteY68" fmla="*/ 850900 h 1762125"/>
                <a:gd name="connsiteX69" fmla="*/ 1743075 w 3416910"/>
                <a:gd name="connsiteY69" fmla="*/ 847725 h 1762125"/>
                <a:gd name="connsiteX70" fmla="*/ 1774825 w 3416910"/>
                <a:gd name="connsiteY70" fmla="*/ 841375 h 1762125"/>
                <a:gd name="connsiteX71" fmla="*/ 1841500 w 3416910"/>
                <a:gd name="connsiteY71" fmla="*/ 835025 h 1762125"/>
                <a:gd name="connsiteX72" fmla="*/ 1889125 w 3416910"/>
                <a:gd name="connsiteY72" fmla="*/ 825500 h 1762125"/>
                <a:gd name="connsiteX73" fmla="*/ 1920875 w 3416910"/>
                <a:gd name="connsiteY73" fmla="*/ 819150 h 1762125"/>
                <a:gd name="connsiteX74" fmla="*/ 1946275 w 3416910"/>
                <a:gd name="connsiteY74" fmla="*/ 815975 h 1762125"/>
                <a:gd name="connsiteX75" fmla="*/ 1968500 w 3416910"/>
                <a:gd name="connsiteY75" fmla="*/ 809625 h 1762125"/>
                <a:gd name="connsiteX76" fmla="*/ 1993900 w 3416910"/>
                <a:gd name="connsiteY76" fmla="*/ 803275 h 1762125"/>
                <a:gd name="connsiteX77" fmla="*/ 2009775 w 3416910"/>
                <a:gd name="connsiteY77" fmla="*/ 796925 h 1762125"/>
                <a:gd name="connsiteX78" fmla="*/ 2070100 w 3416910"/>
                <a:gd name="connsiteY78" fmla="*/ 784225 h 1762125"/>
                <a:gd name="connsiteX79" fmla="*/ 2101850 w 3416910"/>
                <a:gd name="connsiteY79" fmla="*/ 768350 h 1762125"/>
                <a:gd name="connsiteX80" fmla="*/ 2120900 w 3416910"/>
                <a:gd name="connsiteY80" fmla="*/ 762000 h 1762125"/>
                <a:gd name="connsiteX81" fmla="*/ 2146300 w 3416910"/>
                <a:gd name="connsiteY81" fmla="*/ 749300 h 1762125"/>
                <a:gd name="connsiteX82" fmla="*/ 2184400 w 3416910"/>
                <a:gd name="connsiteY82" fmla="*/ 739775 h 1762125"/>
                <a:gd name="connsiteX83" fmla="*/ 2222500 w 3416910"/>
                <a:gd name="connsiteY83" fmla="*/ 723900 h 1762125"/>
                <a:gd name="connsiteX84" fmla="*/ 2235200 w 3416910"/>
                <a:gd name="connsiteY84" fmla="*/ 720725 h 1762125"/>
                <a:gd name="connsiteX85" fmla="*/ 2257425 w 3416910"/>
                <a:gd name="connsiteY85" fmla="*/ 714375 h 1762125"/>
                <a:gd name="connsiteX86" fmla="*/ 2273300 w 3416910"/>
                <a:gd name="connsiteY86" fmla="*/ 711200 h 1762125"/>
                <a:gd name="connsiteX87" fmla="*/ 2289175 w 3416910"/>
                <a:gd name="connsiteY87" fmla="*/ 704850 h 1762125"/>
                <a:gd name="connsiteX88" fmla="*/ 2314575 w 3416910"/>
                <a:gd name="connsiteY88" fmla="*/ 698500 h 1762125"/>
                <a:gd name="connsiteX89" fmla="*/ 2346325 w 3416910"/>
                <a:gd name="connsiteY89" fmla="*/ 685800 h 1762125"/>
                <a:gd name="connsiteX90" fmla="*/ 2387600 w 3416910"/>
                <a:gd name="connsiteY90" fmla="*/ 663575 h 1762125"/>
                <a:gd name="connsiteX91" fmla="*/ 2400300 w 3416910"/>
                <a:gd name="connsiteY91" fmla="*/ 657225 h 1762125"/>
                <a:gd name="connsiteX92" fmla="*/ 2425700 w 3416910"/>
                <a:gd name="connsiteY92" fmla="*/ 638175 h 1762125"/>
                <a:gd name="connsiteX93" fmla="*/ 2451100 w 3416910"/>
                <a:gd name="connsiteY93" fmla="*/ 615950 h 1762125"/>
                <a:gd name="connsiteX94" fmla="*/ 2482850 w 3416910"/>
                <a:gd name="connsiteY94" fmla="*/ 600075 h 1762125"/>
                <a:gd name="connsiteX95" fmla="*/ 2508250 w 3416910"/>
                <a:gd name="connsiteY95" fmla="*/ 590550 h 1762125"/>
                <a:gd name="connsiteX96" fmla="*/ 2517775 w 3416910"/>
                <a:gd name="connsiteY96" fmla="*/ 584200 h 1762125"/>
                <a:gd name="connsiteX97" fmla="*/ 2549525 w 3416910"/>
                <a:gd name="connsiteY97" fmla="*/ 571500 h 1762125"/>
                <a:gd name="connsiteX98" fmla="*/ 2559050 w 3416910"/>
                <a:gd name="connsiteY98" fmla="*/ 565150 h 1762125"/>
                <a:gd name="connsiteX99" fmla="*/ 2600325 w 3416910"/>
                <a:gd name="connsiteY99" fmla="*/ 542925 h 1762125"/>
                <a:gd name="connsiteX100" fmla="*/ 2625725 w 3416910"/>
                <a:gd name="connsiteY100" fmla="*/ 533400 h 1762125"/>
                <a:gd name="connsiteX101" fmla="*/ 2676525 w 3416910"/>
                <a:gd name="connsiteY101" fmla="*/ 511175 h 1762125"/>
                <a:gd name="connsiteX102" fmla="*/ 2692400 w 3416910"/>
                <a:gd name="connsiteY102" fmla="*/ 501650 h 1762125"/>
                <a:gd name="connsiteX103" fmla="*/ 2717800 w 3416910"/>
                <a:gd name="connsiteY103" fmla="*/ 488950 h 1762125"/>
                <a:gd name="connsiteX104" fmla="*/ 2730500 w 3416910"/>
                <a:gd name="connsiteY104" fmla="*/ 479425 h 1762125"/>
                <a:gd name="connsiteX105" fmla="*/ 2752725 w 3416910"/>
                <a:gd name="connsiteY105" fmla="*/ 469900 h 1762125"/>
                <a:gd name="connsiteX106" fmla="*/ 2781300 w 3416910"/>
                <a:gd name="connsiteY106" fmla="*/ 457200 h 1762125"/>
                <a:gd name="connsiteX107" fmla="*/ 2790825 w 3416910"/>
                <a:gd name="connsiteY107" fmla="*/ 450850 h 1762125"/>
                <a:gd name="connsiteX108" fmla="*/ 2825750 w 3416910"/>
                <a:gd name="connsiteY108" fmla="*/ 441325 h 1762125"/>
                <a:gd name="connsiteX109" fmla="*/ 2860675 w 3416910"/>
                <a:gd name="connsiteY109" fmla="*/ 428625 h 1762125"/>
                <a:gd name="connsiteX110" fmla="*/ 2876550 w 3416910"/>
                <a:gd name="connsiteY110" fmla="*/ 419100 h 1762125"/>
                <a:gd name="connsiteX111" fmla="*/ 2895600 w 3416910"/>
                <a:gd name="connsiteY111" fmla="*/ 412750 h 1762125"/>
                <a:gd name="connsiteX112" fmla="*/ 2921000 w 3416910"/>
                <a:gd name="connsiteY112" fmla="*/ 403225 h 1762125"/>
                <a:gd name="connsiteX113" fmla="*/ 2933700 w 3416910"/>
                <a:gd name="connsiteY113" fmla="*/ 396875 h 1762125"/>
                <a:gd name="connsiteX114" fmla="*/ 2943225 w 3416910"/>
                <a:gd name="connsiteY114" fmla="*/ 393700 h 1762125"/>
                <a:gd name="connsiteX115" fmla="*/ 2959100 w 3416910"/>
                <a:gd name="connsiteY115" fmla="*/ 387350 h 1762125"/>
                <a:gd name="connsiteX116" fmla="*/ 2971800 w 3416910"/>
                <a:gd name="connsiteY116" fmla="*/ 381000 h 1762125"/>
                <a:gd name="connsiteX117" fmla="*/ 2981325 w 3416910"/>
                <a:gd name="connsiteY117" fmla="*/ 374650 h 1762125"/>
                <a:gd name="connsiteX118" fmla="*/ 3013075 w 3416910"/>
                <a:gd name="connsiteY118" fmla="*/ 361950 h 1762125"/>
                <a:gd name="connsiteX119" fmla="*/ 3028950 w 3416910"/>
                <a:gd name="connsiteY119" fmla="*/ 352425 h 1762125"/>
                <a:gd name="connsiteX120" fmla="*/ 3038475 w 3416910"/>
                <a:gd name="connsiteY120" fmla="*/ 349250 h 1762125"/>
                <a:gd name="connsiteX121" fmla="*/ 3051175 w 3416910"/>
                <a:gd name="connsiteY121" fmla="*/ 342900 h 1762125"/>
                <a:gd name="connsiteX122" fmla="*/ 3079750 w 3416910"/>
                <a:gd name="connsiteY122" fmla="*/ 330200 h 1762125"/>
                <a:gd name="connsiteX123" fmla="*/ 3095625 w 3416910"/>
                <a:gd name="connsiteY123" fmla="*/ 320675 h 1762125"/>
                <a:gd name="connsiteX124" fmla="*/ 3105150 w 3416910"/>
                <a:gd name="connsiteY124" fmla="*/ 317500 h 1762125"/>
                <a:gd name="connsiteX125" fmla="*/ 3117850 w 3416910"/>
                <a:gd name="connsiteY125" fmla="*/ 307975 h 1762125"/>
                <a:gd name="connsiteX126" fmla="*/ 3130550 w 3416910"/>
                <a:gd name="connsiteY126" fmla="*/ 301625 h 1762125"/>
                <a:gd name="connsiteX127" fmla="*/ 3143250 w 3416910"/>
                <a:gd name="connsiteY127" fmla="*/ 292100 h 1762125"/>
                <a:gd name="connsiteX128" fmla="*/ 3159125 w 3416910"/>
                <a:gd name="connsiteY128" fmla="*/ 282575 h 1762125"/>
                <a:gd name="connsiteX129" fmla="*/ 3184525 w 3416910"/>
                <a:gd name="connsiteY129" fmla="*/ 257175 h 1762125"/>
                <a:gd name="connsiteX130" fmla="*/ 3200400 w 3416910"/>
                <a:gd name="connsiteY130" fmla="*/ 241300 h 1762125"/>
                <a:gd name="connsiteX131" fmla="*/ 3216275 w 3416910"/>
                <a:gd name="connsiteY131" fmla="*/ 231775 h 1762125"/>
                <a:gd name="connsiteX132" fmla="*/ 3228975 w 3416910"/>
                <a:gd name="connsiteY132" fmla="*/ 225425 h 1762125"/>
                <a:gd name="connsiteX133" fmla="*/ 3238500 w 3416910"/>
                <a:gd name="connsiteY133" fmla="*/ 215900 h 1762125"/>
                <a:gd name="connsiteX134" fmla="*/ 3254375 w 3416910"/>
                <a:gd name="connsiteY134" fmla="*/ 203200 h 1762125"/>
                <a:gd name="connsiteX135" fmla="*/ 3267075 w 3416910"/>
                <a:gd name="connsiteY135" fmla="*/ 190500 h 1762125"/>
                <a:gd name="connsiteX136" fmla="*/ 3298825 w 3416910"/>
                <a:gd name="connsiteY136" fmla="*/ 165100 h 1762125"/>
                <a:gd name="connsiteX137" fmla="*/ 3317875 w 3416910"/>
                <a:gd name="connsiteY137" fmla="*/ 136525 h 1762125"/>
                <a:gd name="connsiteX138" fmla="*/ 3346450 w 3416910"/>
                <a:gd name="connsiteY138" fmla="*/ 98425 h 1762125"/>
                <a:gd name="connsiteX139" fmla="*/ 3368675 w 3416910"/>
                <a:gd name="connsiteY139" fmla="*/ 63500 h 1762125"/>
                <a:gd name="connsiteX140" fmla="*/ 3378200 w 3416910"/>
                <a:gd name="connsiteY140" fmla="*/ 50800 h 1762125"/>
                <a:gd name="connsiteX141" fmla="*/ 3400425 w 3416910"/>
                <a:gd name="connsiteY141" fmla="*/ 12700 h 1762125"/>
                <a:gd name="connsiteX142" fmla="*/ 3403600 w 3416910"/>
                <a:gd name="connsiteY142" fmla="*/ 0 h 1762125"/>
                <a:gd name="connsiteX143" fmla="*/ 3409950 w 3416910"/>
                <a:gd name="connsiteY143" fmla="*/ 180975 h 1762125"/>
                <a:gd name="connsiteX144" fmla="*/ 3413125 w 3416910"/>
                <a:gd name="connsiteY144" fmla="*/ 231775 h 1762125"/>
                <a:gd name="connsiteX145" fmla="*/ 3416300 w 3416910"/>
                <a:gd name="connsiteY145" fmla="*/ 587375 h 1762125"/>
                <a:gd name="connsiteX146" fmla="*/ 3416300 w 3416910"/>
                <a:gd name="connsiteY146" fmla="*/ 809625 h 1762125"/>
                <a:gd name="connsiteX147" fmla="*/ 3409950 w 3416910"/>
                <a:gd name="connsiteY147" fmla="*/ 876300 h 1762125"/>
                <a:gd name="connsiteX148" fmla="*/ 3416300 w 3416910"/>
                <a:gd name="connsiteY148" fmla="*/ 1019175 h 1762125"/>
                <a:gd name="connsiteX149" fmla="*/ 3406775 w 3416910"/>
                <a:gd name="connsiteY149" fmla="*/ 1022350 h 1762125"/>
                <a:gd name="connsiteX150" fmla="*/ 3403600 w 3416910"/>
                <a:gd name="connsiteY150" fmla="*/ 1035050 h 1762125"/>
                <a:gd name="connsiteX151" fmla="*/ 3400425 w 3416910"/>
                <a:gd name="connsiteY151" fmla="*/ 1301750 h 1762125"/>
                <a:gd name="connsiteX152" fmla="*/ 3397250 w 3416910"/>
                <a:gd name="connsiteY152" fmla="*/ 1320800 h 1762125"/>
                <a:gd name="connsiteX153" fmla="*/ 3390900 w 3416910"/>
                <a:gd name="connsiteY153" fmla="*/ 1460500 h 1762125"/>
                <a:gd name="connsiteX154" fmla="*/ 3394075 w 3416910"/>
                <a:gd name="connsiteY154" fmla="*/ 1571625 h 1762125"/>
                <a:gd name="connsiteX155" fmla="*/ 3400425 w 3416910"/>
                <a:gd name="connsiteY155" fmla="*/ 1679575 h 1762125"/>
                <a:gd name="connsiteX156" fmla="*/ 3403600 w 3416910"/>
                <a:gd name="connsiteY156" fmla="*/ 1762125 h 1762125"/>
                <a:gd name="connsiteX157" fmla="*/ 6350 w 3416910"/>
                <a:gd name="connsiteY157" fmla="*/ 1758950 h 1762125"/>
                <a:gd name="connsiteX158" fmla="*/ 0 w 3416910"/>
                <a:gd name="connsiteY158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16300 w 3416433"/>
                <a:gd name="connsiteY145" fmla="*/ 809625 h 1762125"/>
                <a:gd name="connsiteX146" fmla="*/ 3409950 w 3416433"/>
                <a:gd name="connsiteY146" fmla="*/ 876300 h 1762125"/>
                <a:gd name="connsiteX147" fmla="*/ 3416300 w 3416433"/>
                <a:gd name="connsiteY147" fmla="*/ 1019175 h 1762125"/>
                <a:gd name="connsiteX148" fmla="*/ 3406775 w 3416433"/>
                <a:gd name="connsiteY148" fmla="*/ 1022350 h 1762125"/>
                <a:gd name="connsiteX149" fmla="*/ 3403600 w 3416433"/>
                <a:gd name="connsiteY149" fmla="*/ 1035050 h 1762125"/>
                <a:gd name="connsiteX150" fmla="*/ 3400425 w 3416433"/>
                <a:gd name="connsiteY150" fmla="*/ 1301750 h 1762125"/>
                <a:gd name="connsiteX151" fmla="*/ 3397250 w 3416433"/>
                <a:gd name="connsiteY151" fmla="*/ 1320800 h 1762125"/>
                <a:gd name="connsiteX152" fmla="*/ 3390900 w 3416433"/>
                <a:gd name="connsiteY152" fmla="*/ 1460500 h 1762125"/>
                <a:gd name="connsiteX153" fmla="*/ 3394075 w 3416433"/>
                <a:gd name="connsiteY153" fmla="*/ 1571625 h 1762125"/>
                <a:gd name="connsiteX154" fmla="*/ 3400425 w 3416433"/>
                <a:gd name="connsiteY154" fmla="*/ 1679575 h 1762125"/>
                <a:gd name="connsiteX155" fmla="*/ 3403600 w 3416433"/>
                <a:gd name="connsiteY155" fmla="*/ 1762125 h 1762125"/>
                <a:gd name="connsiteX156" fmla="*/ 6350 w 3416433"/>
                <a:gd name="connsiteY156" fmla="*/ 1758950 h 1762125"/>
                <a:gd name="connsiteX157" fmla="*/ 0 w 3416433"/>
                <a:gd name="connsiteY157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6775 w 3416433"/>
                <a:gd name="connsiteY147" fmla="*/ 1022350 h 1762125"/>
                <a:gd name="connsiteX148" fmla="*/ 3403600 w 3416433"/>
                <a:gd name="connsiteY148" fmla="*/ 1035050 h 1762125"/>
                <a:gd name="connsiteX149" fmla="*/ 3400425 w 3416433"/>
                <a:gd name="connsiteY149" fmla="*/ 1301750 h 1762125"/>
                <a:gd name="connsiteX150" fmla="*/ 3397250 w 3416433"/>
                <a:gd name="connsiteY150" fmla="*/ 1320800 h 1762125"/>
                <a:gd name="connsiteX151" fmla="*/ 3390900 w 3416433"/>
                <a:gd name="connsiteY151" fmla="*/ 1460500 h 1762125"/>
                <a:gd name="connsiteX152" fmla="*/ 3394075 w 3416433"/>
                <a:gd name="connsiteY152" fmla="*/ 1571625 h 1762125"/>
                <a:gd name="connsiteX153" fmla="*/ 3400425 w 3416433"/>
                <a:gd name="connsiteY153" fmla="*/ 1679575 h 1762125"/>
                <a:gd name="connsiteX154" fmla="*/ 3403600 w 3416433"/>
                <a:gd name="connsiteY154" fmla="*/ 1762125 h 1762125"/>
                <a:gd name="connsiteX155" fmla="*/ 6350 w 3416433"/>
                <a:gd name="connsiteY155" fmla="*/ 1758950 h 1762125"/>
                <a:gd name="connsiteX156" fmla="*/ 0 w 3416433"/>
                <a:gd name="connsiteY156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6775 w 3416433"/>
                <a:gd name="connsiteY147" fmla="*/ 1022350 h 1762125"/>
                <a:gd name="connsiteX148" fmla="*/ 3400425 w 3416433"/>
                <a:gd name="connsiteY148" fmla="*/ 1301750 h 1762125"/>
                <a:gd name="connsiteX149" fmla="*/ 3397250 w 3416433"/>
                <a:gd name="connsiteY149" fmla="*/ 1320800 h 1762125"/>
                <a:gd name="connsiteX150" fmla="*/ 3390900 w 3416433"/>
                <a:gd name="connsiteY150" fmla="*/ 1460500 h 1762125"/>
                <a:gd name="connsiteX151" fmla="*/ 3394075 w 3416433"/>
                <a:gd name="connsiteY151" fmla="*/ 1571625 h 1762125"/>
                <a:gd name="connsiteX152" fmla="*/ 3400425 w 3416433"/>
                <a:gd name="connsiteY152" fmla="*/ 1679575 h 1762125"/>
                <a:gd name="connsiteX153" fmla="*/ 3403600 w 3416433"/>
                <a:gd name="connsiteY153" fmla="*/ 1762125 h 1762125"/>
                <a:gd name="connsiteX154" fmla="*/ 6350 w 3416433"/>
                <a:gd name="connsiteY154" fmla="*/ 1758950 h 1762125"/>
                <a:gd name="connsiteX155" fmla="*/ 0 w 3416433"/>
                <a:gd name="connsiteY155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6775 w 3416433"/>
                <a:gd name="connsiteY147" fmla="*/ 1022350 h 1762125"/>
                <a:gd name="connsiteX148" fmla="*/ 3400425 w 3416433"/>
                <a:gd name="connsiteY148" fmla="*/ 1301750 h 1762125"/>
                <a:gd name="connsiteX149" fmla="*/ 3397250 w 3416433"/>
                <a:gd name="connsiteY149" fmla="*/ 1320800 h 1762125"/>
                <a:gd name="connsiteX150" fmla="*/ 3394075 w 3416433"/>
                <a:gd name="connsiteY150" fmla="*/ 1571625 h 1762125"/>
                <a:gd name="connsiteX151" fmla="*/ 3400425 w 3416433"/>
                <a:gd name="connsiteY151" fmla="*/ 1679575 h 1762125"/>
                <a:gd name="connsiteX152" fmla="*/ 3403600 w 3416433"/>
                <a:gd name="connsiteY152" fmla="*/ 1762125 h 1762125"/>
                <a:gd name="connsiteX153" fmla="*/ 6350 w 3416433"/>
                <a:gd name="connsiteY153" fmla="*/ 1758950 h 1762125"/>
                <a:gd name="connsiteX154" fmla="*/ 0 w 3416433"/>
                <a:gd name="connsiteY154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6775 w 3416433"/>
                <a:gd name="connsiteY147" fmla="*/ 1022350 h 1762125"/>
                <a:gd name="connsiteX148" fmla="*/ 3400425 w 3416433"/>
                <a:gd name="connsiteY148" fmla="*/ 1301750 h 1762125"/>
                <a:gd name="connsiteX149" fmla="*/ 3397250 w 3416433"/>
                <a:gd name="connsiteY149" fmla="*/ 1320800 h 1762125"/>
                <a:gd name="connsiteX150" fmla="*/ 3400425 w 3416433"/>
                <a:gd name="connsiteY150" fmla="*/ 1679575 h 1762125"/>
                <a:gd name="connsiteX151" fmla="*/ 3403600 w 3416433"/>
                <a:gd name="connsiteY151" fmla="*/ 1762125 h 1762125"/>
                <a:gd name="connsiteX152" fmla="*/ 6350 w 3416433"/>
                <a:gd name="connsiteY152" fmla="*/ 1758950 h 1762125"/>
                <a:gd name="connsiteX153" fmla="*/ 0 w 3416433"/>
                <a:gd name="connsiteY153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6775 w 3416433"/>
                <a:gd name="connsiteY147" fmla="*/ 1022350 h 1762125"/>
                <a:gd name="connsiteX148" fmla="*/ 3400425 w 3416433"/>
                <a:gd name="connsiteY148" fmla="*/ 1301750 h 1762125"/>
                <a:gd name="connsiteX149" fmla="*/ 3400425 w 3416433"/>
                <a:gd name="connsiteY149" fmla="*/ 1679575 h 1762125"/>
                <a:gd name="connsiteX150" fmla="*/ 3403600 w 3416433"/>
                <a:gd name="connsiteY150" fmla="*/ 1762125 h 1762125"/>
                <a:gd name="connsiteX151" fmla="*/ 6350 w 3416433"/>
                <a:gd name="connsiteY151" fmla="*/ 1758950 h 1762125"/>
                <a:gd name="connsiteX152" fmla="*/ 0 w 3416433"/>
                <a:gd name="connsiteY152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0425 w 3416433"/>
                <a:gd name="connsiteY147" fmla="*/ 1301750 h 1762125"/>
                <a:gd name="connsiteX148" fmla="*/ 3400425 w 3416433"/>
                <a:gd name="connsiteY148" fmla="*/ 1679575 h 1762125"/>
                <a:gd name="connsiteX149" fmla="*/ 3403600 w 3416433"/>
                <a:gd name="connsiteY149" fmla="*/ 1762125 h 1762125"/>
                <a:gd name="connsiteX150" fmla="*/ 6350 w 3416433"/>
                <a:gd name="connsiteY150" fmla="*/ 1758950 h 1762125"/>
                <a:gd name="connsiteX151" fmla="*/ 0 w 3416433"/>
                <a:gd name="connsiteY151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0425 w 3416433"/>
                <a:gd name="connsiteY147" fmla="*/ 1301750 h 1762125"/>
                <a:gd name="connsiteX148" fmla="*/ 3403600 w 3416433"/>
                <a:gd name="connsiteY148" fmla="*/ 1511300 h 1762125"/>
                <a:gd name="connsiteX149" fmla="*/ 3403600 w 3416433"/>
                <a:gd name="connsiteY149" fmla="*/ 1762125 h 1762125"/>
                <a:gd name="connsiteX150" fmla="*/ 6350 w 3416433"/>
                <a:gd name="connsiteY150" fmla="*/ 1758950 h 1762125"/>
                <a:gd name="connsiteX151" fmla="*/ 0 w 3416433"/>
                <a:gd name="connsiteY151" fmla="*/ 962025 h 1762125"/>
                <a:gd name="connsiteX0" fmla="*/ 3175 w 3416433"/>
                <a:gd name="connsiteY0" fmla="*/ 133350 h 1762125"/>
                <a:gd name="connsiteX1" fmla="*/ 3175 w 3416433"/>
                <a:gd name="connsiteY1" fmla="*/ 133350 h 1762125"/>
                <a:gd name="connsiteX2" fmla="*/ 9525 w 3416433"/>
                <a:gd name="connsiteY2" fmla="*/ 161925 h 1762125"/>
                <a:gd name="connsiteX3" fmla="*/ 15875 w 3416433"/>
                <a:gd name="connsiteY3" fmla="*/ 171450 h 1762125"/>
                <a:gd name="connsiteX4" fmla="*/ 22225 w 3416433"/>
                <a:gd name="connsiteY4" fmla="*/ 190500 h 1762125"/>
                <a:gd name="connsiteX5" fmla="*/ 28575 w 3416433"/>
                <a:gd name="connsiteY5" fmla="*/ 209550 h 1762125"/>
                <a:gd name="connsiteX6" fmla="*/ 31750 w 3416433"/>
                <a:gd name="connsiteY6" fmla="*/ 219075 h 1762125"/>
                <a:gd name="connsiteX7" fmla="*/ 44450 w 3416433"/>
                <a:gd name="connsiteY7" fmla="*/ 238125 h 1762125"/>
                <a:gd name="connsiteX8" fmla="*/ 50800 w 3416433"/>
                <a:gd name="connsiteY8" fmla="*/ 247650 h 1762125"/>
                <a:gd name="connsiteX9" fmla="*/ 60325 w 3416433"/>
                <a:gd name="connsiteY9" fmla="*/ 254000 h 1762125"/>
                <a:gd name="connsiteX10" fmla="*/ 76200 w 3416433"/>
                <a:gd name="connsiteY10" fmla="*/ 269875 h 1762125"/>
                <a:gd name="connsiteX11" fmla="*/ 82550 w 3416433"/>
                <a:gd name="connsiteY11" fmla="*/ 279400 h 1762125"/>
                <a:gd name="connsiteX12" fmla="*/ 92075 w 3416433"/>
                <a:gd name="connsiteY12" fmla="*/ 285750 h 1762125"/>
                <a:gd name="connsiteX13" fmla="*/ 111125 w 3416433"/>
                <a:gd name="connsiteY13" fmla="*/ 304800 h 1762125"/>
                <a:gd name="connsiteX14" fmla="*/ 123825 w 3416433"/>
                <a:gd name="connsiteY14" fmla="*/ 320675 h 1762125"/>
                <a:gd name="connsiteX15" fmla="*/ 146050 w 3416433"/>
                <a:gd name="connsiteY15" fmla="*/ 352425 h 1762125"/>
                <a:gd name="connsiteX16" fmla="*/ 165100 w 3416433"/>
                <a:gd name="connsiteY16" fmla="*/ 368300 h 1762125"/>
                <a:gd name="connsiteX17" fmla="*/ 171450 w 3416433"/>
                <a:gd name="connsiteY17" fmla="*/ 377825 h 1762125"/>
                <a:gd name="connsiteX18" fmla="*/ 187325 w 3416433"/>
                <a:gd name="connsiteY18" fmla="*/ 387350 h 1762125"/>
                <a:gd name="connsiteX19" fmla="*/ 209550 w 3416433"/>
                <a:gd name="connsiteY19" fmla="*/ 403225 h 1762125"/>
                <a:gd name="connsiteX20" fmla="*/ 219075 w 3416433"/>
                <a:gd name="connsiteY20" fmla="*/ 409575 h 1762125"/>
                <a:gd name="connsiteX21" fmla="*/ 228600 w 3416433"/>
                <a:gd name="connsiteY21" fmla="*/ 419100 h 1762125"/>
                <a:gd name="connsiteX22" fmla="*/ 238125 w 3416433"/>
                <a:gd name="connsiteY22" fmla="*/ 425450 h 1762125"/>
                <a:gd name="connsiteX23" fmla="*/ 247650 w 3416433"/>
                <a:gd name="connsiteY23" fmla="*/ 434975 h 1762125"/>
                <a:gd name="connsiteX24" fmla="*/ 260350 w 3416433"/>
                <a:gd name="connsiteY24" fmla="*/ 444500 h 1762125"/>
                <a:gd name="connsiteX25" fmla="*/ 266700 w 3416433"/>
                <a:gd name="connsiteY25" fmla="*/ 454025 h 1762125"/>
                <a:gd name="connsiteX26" fmla="*/ 288925 w 3416433"/>
                <a:gd name="connsiteY26" fmla="*/ 476250 h 1762125"/>
                <a:gd name="connsiteX27" fmla="*/ 295275 w 3416433"/>
                <a:gd name="connsiteY27" fmla="*/ 485775 h 1762125"/>
                <a:gd name="connsiteX28" fmla="*/ 307975 w 3416433"/>
                <a:gd name="connsiteY28" fmla="*/ 495300 h 1762125"/>
                <a:gd name="connsiteX29" fmla="*/ 317500 w 3416433"/>
                <a:gd name="connsiteY29" fmla="*/ 504825 h 1762125"/>
                <a:gd name="connsiteX30" fmla="*/ 336550 w 3416433"/>
                <a:gd name="connsiteY30" fmla="*/ 517525 h 1762125"/>
                <a:gd name="connsiteX31" fmla="*/ 346075 w 3416433"/>
                <a:gd name="connsiteY31" fmla="*/ 523875 h 1762125"/>
                <a:gd name="connsiteX32" fmla="*/ 396875 w 3416433"/>
                <a:gd name="connsiteY32" fmla="*/ 565150 h 1762125"/>
                <a:gd name="connsiteX33" fmla="*/ 422275 w 3416433"/>
                <a:gd name="connsiteY33" fmla="*/ 584200 h 1762125"/>
                <a:gd name="connsiteX34" fmla="*/ 444500 w 3416433"/>
                <a:gd name="connsiteY34" fmla="*/ 603250 h 1762125"/>
                <a:gd name="connsiteX35" fmla="*/ 463550 w 3416433"/>
                <a:gd name="connsiteY35" fmla="*/ 615950 h 1762125"/>
                <a:gd name="connsiteX36" fmla="*/ 476250 w 3416433"/>
                <a:gd name="connsiteY36" fmla="*/ 622300 h 1762125"/>
                <a:gd name="connsiteX37" fmla="*/ 485775 w 3416433"/>
                <a:gd name="connsiteY37" fmla="*/ 631825 h 1762125"/>
                <a:gd name="connsiteX38" fmla="*/ 498475 w 3416433"/>
                <a:gd name="connsiteY38" fmla="*/ 638175 h 1762125"/>
                <a:gd name="connsiteX39" fmla="*/ 508000 w 3416433"/>
                <a:gd name="connsiteY39" fmla="*/ 644525 h 1762125"/>
                <a:gd name="connsiteX40" fmla="*/ 533400 w 3416433"/>
                <a:gd name="connsiteY40" fmla="*/ 650875 h 1762125"/>
                <a:gd name="connsiteX41" fmla="*/ 555625 w 3416433"/>
                <a:gd name="connsiteY41" fmla="*/ 660400 h 1762125"/>
                <a:gd name="connsiteX42" fmla="*/ 568325 w 3416433"/>
                <a:gd name="connsiteY42" fmla="*/ 666750 h 1762125"/>
                <a:gd name="connsiteX43" fmla="*/ 577850 w 3416433"/>
                <a:gd name="connsiteY43" fmla="*/ 669925 h 1762125"/>
                <a:gd name="connsiteX44" fmla="*/ 615950 w 3416433"/>
                <a:gd name="connsiteY44" fmla="*/ 692150 h 1762125"/>
                <a:gd name="connsiteX45" fmla="*/ 625475 w 3416433"/>
                <a:gd name="connsiteY45" fmla="*/ 698500 h 1762125"/>
                <a:gd name="connsiteX46" fmla="*/ 644525 w 3416433"/>
                <a:gd name="connsiteY46" fmla="*/ 704850 h 1762125"/>
                <a:gd name="connsiteX47" fmla="*/ 654050 w 3416433"/>
                <a:gd name="connsiteY47" fmla="*/ 711200 h 1762125"/>
                <a:gd name="connsiteX48" fmla="*/ 695325 w 3416433"/>
                <a:gd name="connsiteY48" fmla="*/ 727075 h 1762125"/>
                <a:gd name="connsiteX49" fmla="*/ 708025 w 3416433"/>
                <a:gd name="connsiteY49" fmla="*/ 733425 h 1762125"/>
                <a:gd name="connsiteX50" fmla="*/ 736600 w 3416433"/>
                <a:gd name="connsiteY50" fmla="*/ 742950 h 1762125"/>
                <a:gd name="connsiteX51" fmla="*/ 755650 w 3416433"/>
                <a:gd name="connsiteY51" fmla="*/ 749300 h 1762125"/>
                <a:gd name="connsiteX52" fmla="*/ 787400 w 3416433"/>
                <a:gd name="connsiteY52" fmla="*/ 758825 h 1762125"/>
                <a:gd name="connsiteX53" fmla="*/ 844550 w 3416433"/>
                <a:gd name="connsiteY53" fmla="*/ 768350 h 1762125"/>
                <a:gd name="connsiteX54" fmla="*/ 869950 w 3416433"/>
                <a:gd name="connsiteY54" fmla="*/ 774700 h 1762125"/>
                <a:gd name="connsiteX55" fmla="*/ 936625 w 3416433"/>
                <a:gd name="connsiteY55" fmla="*/ 781050 h 1762125"/>
                <a:gd name="connsiteX56" fmla="*/ 962025 w 3416433"/>
                <a:gd name="connsiteY56" fmla="*/ 787400 h 1762125"/>
                <a:gd name="connsiteX57" fmla="*/ 1012825 w 3416433"/>
                <a:gd name="connsiteY57" fmla="*/ 793750 h 1762125"/>
                <a:gd name="connsiteX58" fmla="*/ 1044575 w 3416433"/>
                <a:gd name="connsiteY58" fmla="*/ 800100 h 1762125"/>
                <a:gd name="connsiteX59" fmla="*/ 1069975 w 3416433"/>
                <a:gd name="connsiteY59" fmla="*/ 803275 h 1762125"/>
                <a:gd name="connsiteX60" fmla="*/ 1162050 w 3416433"/>
                <a:gd name="connsiteY60" fmla="*/ 812800 h 1762125"/>
                <a:gd name="connsiteX61" fmla="*/ 1209675 w 3416433"/>
                <a:gd name="connsiteY61" fmla="*/ 822325 h 1762125"/>
                <a:gd name="connsiteX62" fmla="*/ 1219200 w 3416433"/>
                <a:gd name="connsiteY62" fmla="*/ 825500 h 1762125"/>
                <a:gd name="connsiteX63" fmla="*/ 1250950 w 3416433"/>
                <a:gd name="connsiteY63" fmla="*/ 828675 h 1762125"/>
                <a:gd name="connsiteX64" fmla="*/ 1289050 w 3416433"/>
                <a:gd name="connsiteY64" fmla="*/ 835025 h 1762125"/>
                <a:gd name="connsiteX65" fmla="*/ 1349375 w 3416433"/>
                <a:gd name="connsiteY65" fmla="*/ 841375 h 1762125"/>
                <a:gd name="connsiteX66" fmla="*/ 1377950 w 3416433"/>
                <a:gd name="connsiteY66" fmla="*/ 844550 h 1762125"/>
                <a:gd name="connsiteX67" fmla="*/ 1457325 w 3416433"/>
                <a:gd name="connsiteY67" fmla="*/ 847725 h 1762125"/>
                <a:gd name="connsiteX68" fmla="*/ 1501775 w 3416433"/>
                <a:gd name="connsiteY68" fmla="*/ 850900 h 1762125"/>
                <a:gd name="connsiteX69" fmla="*/ 1743075 w 3416433"/>
                <a:gd name="connsiteY69" fmla="*/ 847725 h 1762125"/>
                <a:gd name="connsiteX70" fmla="*/ 1774825 w 3416433"/>
                <a:gd name="connsiteY70" fmla="*/ 841375 h 1762125"/>
                <a:gd name="connsiteX71" fmla="*/ 1841500 w 3416433"/>
                <a:gd name="connsiteY71" fmla="*/ 835025 h 1762125"/>
                <a:gd name="connsiteX72" fmla="*/ 1889125 w 3416433"/>
                <a:gd name="connsiteY72" fmla="*/ 825500 h 1762125"/>
                <a:gd name="connsiteX73" fmla="*/ 1920875 w 3416433"/>
                <a:gd name="connsiteY73" fmla="*/ 819150 h 1762125"/>
                <a:gd name="connsiteX74" fmla="*/ 1946275 w 3416433"/>
                <a:gd name="connsiteY74" fmla="*/ 815975 h 1762125"/>
                <a:gd name="connsiteX75" fmla="*/ 1968500 w 3416433"/>
                <a:gd name="connsiteY75" fmla="*/ 809625 h 1762125"/>
                <a:gd name="connsiteX76" fmla="*/ 1993900 w 3416433"/>
                <a:gd name="connsiteY76" fmla="*/ 803275 h 1762125"/>
                <a:gd name="connsiteX77" fmla="*/ 2009775 w 3416433"/>
                <a:gd name="connsiteY77" fmla="*/ 796925 h 1762125"/>
                <a:gd name="connsiteX78" fmla="*/ 2070100 w 3416433"/>
                <a:gd name="connsiteY78" fmla="*/ 784225 h 1762125"/>
                <a:gd name="connsiteX79" fmla="*/ 2101850 w 3416433"/>
                <a:gd name="connsiteY79" fmla="*/ 768350 h 1762125"/>
                <a:gd name="connsiteX80" fmla="*/ 2120900 w 3416433"/>
                <a:gd name="connsiteY80" fmla="*/ 762000 h 1762125"/>
                <a:gd name="connsiteX81" fmla="*/ 2146300 w 3416433"/>
                <a:gd name="connsiteY81" fmla="*/ 749300 h 1762125"/>
                <a:gd name="connsiteX82" fmla="*/ 2184400 w 3416433"/>
                <a:gd name="connsiteY82" fmla="*/ 739775 h 1762125"/>
                <a:gd name="connsiteX83" fmla="*/ 2222500 w 3416433"/>
                <a:gd name="connsiteY83" fmla="*/ 723900 h 1762125"/>
                <a:gd name="connsiteX84" fmla="*/ 2235200 w 3416433"/>
                <a:gd name="connsiteY84" fmla="*/ 720725 h 1762125"/>
                <a:gd name="connsiteX85" fmla="*/ 2257425 w 3416433"/>
                <a:gd name="connsiteY85" fmla="*/ 714375 h 1762125"/>
                <a:gd name="connsiteX86" fmla="*/ 2273300 w 3416433"/>
                <a:gd name="connsiteY86" fmla="*/ 711200 h 1762125"/>
                <a:gd name="connsiteX87" fmla="*/ 2289175 w 3416433"/>
                <a:gd name="connsiteY87" fmla="*/ 704850 h 1762125"/>
                <a:gd name="connsiteX88" fmla="*/ 2314575 w 3416433"/>
                <a:gd name="connsiteY88" fmla="*/ 698500 h 1762125"/>
                <a:gd name="connsiteX89" fmla="*/ 2346325 w 3416433"/>
                <a:gd name="connsiteY89" fmla="*/ 685800 h 1762125"/>
                <a:gd name="connsiteX90" fmla="*/ 2387600 w 3416433"/>
                <a:gd name="connsiteY90" fmla="*/ 663575 h 1762125"/>
                <a:gd name="connsiteX91" fmla="*/ 2400300 w 3416433"/>
                <a:gd name="connsiteY91" fmla="*/ 657225 h 1762125"/>
                <a:gd name="connsiteX92" fmla="*/ 2425700 w 3416433"/>
                <a:gd name="connsiteY92" fmla="*/ 638175 h 1762125"/>
                <a:gd name="connsiteX93" fmla="*/ 2451100 w 3416433"/>
                <a:gd name="connsiteY93" fmla="*/ 615950 h 1762125"/>
                <a:gd name="connsiteX94" fmla="*/ 2482850 w 3416433"/>
                <a:gd name="connsiteY94" fmla="*/ 600075 h 1762125"/>
                <a:gd name="connsiteX95" fmla="*/ 2508250 w 3416433"/>
                <a:gd name="connsiteY95" fmla="*/ 590550 h 1762125"/>
                <a:gd name="connsiteX96" fmla="*/ 2517775 w 3416433"/>
                <a:gd name="connsiteY96" fmla="*/ 584200 h 1762125"/>
                <a:gd name="connsiteX97" fmla="*/ 2549525 w 3416433"/>
                <a:gd name="connsiteY97" fmla="*/ 571500 h 1762125"/>
                <a:gd name="connsiteX98" fmla="*/ 2559050 w 3416433"/>
                <a:gd name="connsiteY98" fmla="*/ 565150 h 1762125"/>
                <a:gd name="connsiteX99" fmla="*/ 2600325 w 3416433"/>
                <a:gd name="connsiteY99" fmla="*/ 542925 h 1762125"/>
                <a:gd name="connsiteX100" fmla="*/ 2625725 w 3416433"/>
                <a:gd name="connsiteY100" fmla="*/ 533400 h 1762125"/>
                <a:gd name="connsiteX101" fmla="*/ 2676525 w 3416433"/>
                <a:gd name="connsiteY101" fmla="*/ 511175 h 1762125"/>
                <a:gd name="connsiteX102" fmla="*/ 2692400 w 3416433"/>
                <a:gd name="connsiteY102" fmla="*/ 501650 h 1762125"/>
                <a:gd name="connsiteX103" fmla="*/ 2717800 w 3416433"/>
                <a:gd name="connsiteY103" fmla="*/ 488950 h 1762125"/>
                <a:gd name="connsiteX104" fmla="*/ 2730500 w 3416433"/>
                <a:gd name="connsiteY104" fmla="*/ 479425 h 1762125"/>
                <a:gd name="connsiteX105" fmla="*/ 2752725 w 3416433"/>
                <a:gd name="connsiteY105" fmla="*/ 469900 h 1762125"/>
                <a:gd name="connsiteX106" fmla="*/ 2781300 w 3416433"/>
                <a:gd name="connsiteY106" fmla="*/ 457200 h 1762125"/>
                <a:gd name="connsiteX107" fmla="*/ 2790825 w 3416433"/>
                <a:gd name="connsiteY107" fmla="*/ 450850 h 1762125"/>
                <a:gd name="connsiteX108" fmla="*/ 2825750 w 3416433"/>
                <a:gd name="connsiteY108" fmla="*/ 441325 h 1762125"/>
                <a:gd name="connsiteX109" fmla="*/ 2860675 w 3416433"/>
                <a:gd name="connsiteY109" fmla="*/ 428625 h 1762125"/>
                <a:gd name="connsiteX110" fmla="*/ 2876550 w 3416433"/>
                <a:gd name="connsiteY110" fmla="*/ 419100 h 1762125"/>
                <a:gd name="connsiteX111" fmla="*/ 2895600 w 3416433"/>
                <a:gd name="connsiteY111" fmla="*/ 412750 h 1762125"/>
                <a:gd name="connsiteX112" fmla="*/ 2921000 w 3416433"/>
                <a:gd name="connsiteY112" fmla="*/ 403225 h 1762125"/>
                <a:gd name="connsiteX113" fmla="*/ 2933700 w 3416433"/>
                <a:gd name="connsiteY113" fmla="*/ 396875 h 1762125"/>
                <a:gd name="connsiteX114" fmla="*/ 2943225 w 3416433"/>
                <a:gd name="connsiteY114" fmla="*/ 393700 h 1762125"/>
                <a:gd name="connsiteX115" fmla="*/ 2959100 w 3416433"/>
                <a:gd name="connsiteY115" fmla="*/ 387350 h 1762125"/>
                <a:gd name="connsiteX116" fmla="*/ 2971800 w 3416433"/>
                <a:gd name="connsiteY116" fmla="*/ 381000 h 1762125"/>
                <a:gd name="connsiteX117" fmla="*/ 2981325 w 3416433"/>
                <a:gd name="connsiteY117" fmla="*/ 374650 h 1762125"/>
                <a:gd name="connsiteX118" fmla="*/ 3013075 w 3416433"/>
                <a:gd name="connsiteY118" fmla="*/ 361950 h 1762125"/>
                <a:gd name="connsiteX119" fmla="*/ 3028950 w 3416433"/>
                <a:gd name="connsiteY119" fmla="*/ 352425 h 1762125"/>
                <a:gd name="connsiteX120" fmla="*/ 3038475 w 3416433"/>
                <a:gd name="connsiteY120" fmla="*/ 349250 h 1762125"/>
                <a:gd name="connsiteX121" fmla="*/ 3051175 w 3416433"/>
                <a:gd name="connsiteY121" fmla="*/ 342900 h 1762125"/>
                <a:gd name="connsiteX122" fmla="*/ 3079750 w 3416433"/>
                <a:gd name="connsiteY122" fmla="*/ 330200 h 1762125"/>
                <a:gd name="connsiteX123" fmla="*/ 3095625 w 3416433"/>
                <a:gd name="connsiteY123" fmla="*/ 320675 h 1762125"/>
                <a:gd name="connsiteX124" fmla="*/ 3105150 w 3416433"/>
                <a:gd name="connsiteY124" fmla="*/ 317500 h 1762125"/>
                <a:gd name="connsiteX125" fmla="*/ 3117850 w 3416433"/>
                <a:gd name="connsiteY125" fmla="*/ 307975 h 1762125"/>
                <a:gd name="connsiteX126" fmla="*/ 3130550 w 3416433"/>
                <a:gd name="connsiteY126" fmla="*/ 301625 h 1762125"/>
                <a:gd name="connsiteX127" fmla="*/ 3143250 w 3416433"/>
                <a:gd name="connsiteY127" fmla="*/ 292100 h 1762125"/>
                <a:gd name="connsiteX128" fmla="*/ 3159125 w 3416433"/>
                <a:gd name="connsiteY128" fmla="*/ 282575 h 1762125"/>
                <a:gd name="connsiteX129" fmla="*/ 3184525 w 3416433"/>
                <a:gd name="connsiteY129" fmla="*/ 257175 h 1762125"/>
                <a:gd name="connsiteX130" fmla="*/ 3200400 w 3416433"/>
                <a:gd name="connsiteY130" fmla="*/ 241300 h 1762125"/>
                <a:gd name="connsiteX131" fmla="*/ 3216275 w 3416433"/>
                <a:gd name="connsiteY131" fmla="*/ 231775 h 1762125"/>
                <a:gd name="connsiteX132" fmla="*/ 3228975 w 3416433"/>
                <a:gd name="connsiteY132" fmla="*/ 225425 h 1762125"/>
                <a:gd name="connsiteX133" fmla="*/ 3238500 w 3416433"/>
                <a:gd name="connsiteY133" fmla="*/ 215900 h 1762125"/>
                <a:gd name="connsiteX134" fmla="*/ 3254375 w 3416433"/>
                <a:gd name="connsiteY134" fmla="*/ 203200 h 1762125"/>
                <a:gd name="connsiteX135" fmla="*/ 3267075 w 3416433"/>
                <a:gd name="connsiteY135" fmla="*/ 190500 h 1762125"/>
                <a:gd name="connsiteX136" fmla="*/ 3298825 w 3416433"/>
                <a:gd name="connsiteY136" fmla="*/ 165100 h 1762125"/>
                <a:gd name="connsiteX137" fmla="*/ 3317875 w 3416433"/>
                <a:gd name="connsiteY137" fmla="*/ 136525 h 1762125"/>
                <a:gd name="connsiteX138" fmla="*/ 3346450 w 3416433"/>
                <a:gd name="connsiteY138" fmla="*/ 98425 h 1762125"/>
                <a:gd name="connsiteX139" fmla="*/ 3368675 w 3416433"/>
                <a:gd name="connsiteY139" fmla="*/ 63500 h 1762125"/>
                <a:gd name="connsiteX140" fmla="*/ 3378200 w 3416433"/>
                <a:gd name="connsiteY140" fmla="*/ 50800 h 1762125"/>
                <a:gd name="connsiteX141" fmla="*/ 3400425 w 3416433"/>
                <a:gd name="connsiteY141" fmla="*/ 12700 h 1762125"/>
                <a:gd name="connsiteX142" fmla="*/ 3403600 w 3416433"/>
                <a:gd name="connsiteY142" fmla="*/ 0 h 1762125"/>
                <a:gd name="connsiteX143" fmla="*/ 3409950 w 3416433"/>
                <a:gd name="connsiteY143" fmla="*/ 180975 h 1762125"/>
                <a:gd name="connsiteX144" fmla="*/ 3413125 w 3416433"/>
                <a:gd name="connsiteY144" fmla="*/ 231775 h 1762125"/>
                <a:gd name="connsiteX145" fmla="*/ 3409950 w 3416433"/>
                <a:gd name="connsiteY145" fmla="*/ 876300 h 1762125"/>
                <a:gd name="connsiteX146" fmla="*/ 3416300 w 3416433"/>
                <a:gd name="connsiteY146" fmla="*/ 1019175 h 1762125"/>
                <a:gd name="connsiteX147" fmla="*/ 3409950 w 3416433"/>
                <a:gd name="connsiteY147" fmla="*/ 1304925 h 1762125"/>
                <a:gd name="connsiteX148" fmla="*/ 3403600 w 3416433"/>
                <a:gd name="connsiteY148" fmla="*/ 1511300 h 1762125"/>
                <a:gd name="connsiteX149" fmla="*/ 3403600 w 3416433"/>
                <a:gd name="connsiteY149" fmla="*/ 1762125 h 1762125"/>
                <a:gd name="connsiteX150" fmla="*/ 6350 w 3416433"/>
                <a:gd name="connsiteY150" fmla="*/ 1758950 h 1762125"/>
                <a:gd name="connsiteX151" fmla="*/ 0 w 3416433"/>
                <a:gd name="connsiteY151" fmla="*/ 962025 h 1762125"/>
                <a:gd name="connsiteX0" fmla="*/ 3175 w 3413125"/>
                <a:gd name="connsiteY0" fmla="*/ 133350 h 1762125"/>
                <a:gd name="connsiteX1" fmla="*/ 3175 w 3413125"/>
                <a:gd name="connsiteY1" fmla="*/ 133350 h 1762125"/>
                <a:gd name="connsiteX2" fmla="*/ 9525 w 3413125"/>
                <a:gd name="connsiteY2" fmla="*/ 161925 h 1762125"/>
                <a:gd name="connsiteX3" fmla="*/ 15875 w 3413125"/>
                <a:gd name="connsiteY3" fmla="*/ 171450 h 1762125"/>
                <a:gd name="connsiteX4" fmla="*/ 22225 w 3413125"/>
                <a:gd name="connsiteY4" fmla="*/ 190500 h 1762125"/>
                <a:gd name="connsiteX5" fmla="*/ 28575 w 3413125"/>
                <a:gd name="connsiteY5" fmla="*/ 209550 h 1762125"/>
                <a:gd name="connsiteX6" fmla="*/ 31750 w 3413125"/>
                <a:gd name="connsiteY6" fmla="*/ 219075 h 1762125"/>
                <a:gd name="connsiteX7" fmla="*/ 44450 w 3413125"/>
                <a:gd name="connsiteY7" fmla="*/ 238125 h 1762125"/>
                <a:gd name="connsiteX8" fmla="*/ 50800 w 3413125"/>
                <a:gd name="connsiteY8" fmla="*/ 247650 h 1762125"/>
                <a:gd name="connsiteX9" fmla="*/ 60325 w 3413125"/>
                <a:gd name="connsiteY9" fmla="*/ 254000 h 1762125"/>
                <a:gd name="connsiteX10" fmla="*/ 76200 w 3413125"/>
                <a:gd name="connsiteY10" fmla="*/ 269875 h 1762125"/>
                <a:gd name="connsiteX11" fmla="*/ 82550 w 3413125"/>
                <a:gd name="connsiteY11" fmla="*/ 279400 h 1762125"/>
                <a:gd name="connsiteX12" fmla="*/ 92075 w 3413125"/>
                <a:gd name="connsiteY12" fmla="*/ 285750 h 1762125"/>
                <a:gd name="connsiteX13" fmla="*/ 111125 w 3413125"/>
                <a:gd name="connsiteY13" fmla="*/ 304800 h 1762125"/>
                <a:gd name="connsiteX14" fmla="*/ 123825 w 3413125"/>
                <a:gd name="connsiteY14" fmla="*/ 320675 h 1762125"/>
                <a:gd name="connsiteX15" fmla="*/ 146050 w 3413125"/>
                <a:gd name="connsiteY15" fmla="*/ 352425 h 1762125"/>
                <a:gd name="connsiteX16" fmla="*/ 165100 w 3413125"/>
                <a:gd name="connsiteY16" fmla="*/ 368300 h 1762125"/>
                <a:gd name="connsiteX17" fmla="*/ 171450 w 3413125"/>
                <a:gd name="connsiteY17" fmla="*/ 377825 h 1762125"/>
                <a:gd name="connsiteX18" fmla="*/ 187325 w 3413125"/>
                <a:gd name="connsiteY18" fmla="*/ 387350 h 1762125"/>
                <a:gd name="connsiteX19" fmla="*/ 209550 w 3413125"/>
                <a:gd name="connsiteY19" fmla="*/ 403225 h 1762125"/>
                <a:gd name="connsiteX20" fmla="*/ 219075 w 3413125"/>
                <a:gd name="connsiteY20" fmla="*/ 409575 h 1762125"/>
                <a:gd name="connsiteX21" fmla="*/ 228600 w 3413125"/>
                <a:gd name="connsiteY21" fmla="*/ 419100 h 1762125"/>
                <a:gd name="connsiteX22" fmla="*/ 238125 w 3413125"/>
                <a:gd name="connsiteY22" fmla="*/ 425450 h 1762125"/>
                <a:gd name="connsiteX23" fmla="*/ 247650 w 3413125"/>
                <a:gd name="connsiteY23" fmla="*/ 434975 h 1762125"/>
                <a:gd name="connsiteX24" fmla="*/ 260350 w 3413125"/>
                <a:gd name="connsiteY24" fmla="*/ 444500 h 1762125"/>
                <a:gd name="connsiteX25" fmla="*/ 266700 w 3413125"/>
                <a:gd name="connsiteY25" fmla="*/ 454025 h 1762125"/>
                <a:gd name="connsiteX26" fmla="*/ 288925 w 3413125"/>
                <a:gd name="connsiteY26" fmla="*/ 476250 h 1762125"/>
                <a:gd name="connsiteX27" fmla="*/ 295275 w 3413125"/>
                <a:gd name="connsiteY27" fmla="*/ 485775 h 1762125"/>
                <a:gd name="connsiteX28" fmla="*/ 307975 w 3413125"/>
                <a:gd name="connsiteY28" fmla="*/ 495300 h 1762125"/>
                <a:gd name="connsiteX29" fmla="*/ 317500 w 3413125"/>
                <a:gd name="connsiteY29" fmla="*/ 504825 h 1762125"/>
                <a:gd name="connsiteX30" fmla="*/ 336550 w 3413125"/>
                <a:gd name="connsiteY30" fmla="*/ 517525 h 1762125"/>
                <a:gd name="connsiteX31" fmla="*/ 346075 w 3413125"/>
                <a:gd name="connsiteY31" fmla="*/ 523875 h 1762125"/>
                <a:gd name="connsiteX32" fmla="*/ 396875 w 3413125"/>
                <a:gd name="connsiteY32" fmla="*/ 565150 h 1762125"/>
                <a:gd name="connsiteX33" fmla="*/ 422275 w 3413125"/>
                <a:gd name="connsiteY33" fmla="*/ 584200 h 1762125"/>
                <a:gd name="connsiteX34" fmla="*/ 444500 w 3413125"/>
                <a:gd name="connsiteY34" fmla="*/ 603250 h 1762125"/>
                <a:gd name="connsiteX35" fmla="*/ 463550 w 3413125"/>
                <a:gd name="connsiteY35" fmla="*/ 615950 h 1762125"/>
                <a:gd name="connsiteX36" fmla="*/ 476250 w 3413125"/>
                <a:gd name="connsiteY36" fmla="*/ 622300 h 1762125"/>
                <a:gd name="connsiteX37" fmla="*/ 485775 w 3413125"/>
                <a:gd name="connsiteY37" fmla="*/ 631825 h 1762125"/>
                <a:gd name="connsiteX38" fmla="*/ 498475 w 3413125"/>
                <a:gd name="connsiteY38" fmla="*/ 638175 h 1762125"/>
                <a:gd name="connsiteX39" fmla="*/ 508000 w 3413125"/>
                <a:gd name="connsiteY39" fmla="*/ 644525 h 1762125"/>
                <a:gd name="connsiteX40" fmla="*/ 533400 w 3413125"/>
                <a:gd name="connsiteY40" fmla="*/ 650875 h 1762125"/>
                <a:gd name="connsiteX41" fmla="*/ 555625 w 3413125"/>
                <a:gd name="connsiteY41" fmla="*/ 660400 h 1762125"/>
                <a:gd name="connsiteX42" fmla="*/ 568325 w 3413125"/>
                <a:gd name="connsiteY42" fmla="*/ 666750 h 1762125"/>
                <a:gd name="connsiteX43" fmla="*/ 577850 w 3413125"/>
                <a:gd name="connsiteY43" fmla="*/ 669925 h 1762125"/>
                <a:gd name="connsiteX44" fmla="*/ 615950 w 3413125"/>
                <a:gd name="connsiteY44" fmla="*/ 692150 h 1762125"/>
                <a:gd name="connsiteX45" fmla="*/ 625475 w 3413125"/>
                <a:gd name="connsiteY45" fmla="*/ 698500 h 1762125"/>
                <a:gd name="connsiteX46" fmla="*/ 644525 w 3413125"/>
                <a:gd name="connsiteY46" fmla="*/ 704850 h 1762125"/>
                <a:gd name="connsiteX47" fmla="*/ 654050 w 3413125"/>
                <a:gd name="connsiteY47" fmla="*/ 711200 h 1762125"/>
                <a:gd name="connsiteX48" fmla="*/ 695325 w 3413125"/>
                <a:gd name="connsiteY48" fmla="*/ 727075 h 1762125"/>
                <a:gd name="connsiteX49" fmla="*/ 708025 w 3413125"/>
                <a:gd name="connsiteY49" fmla="*/ 733425 h 1762125"/>
                <a:gd name="connsiteX50" fmla="*/ 736600 w 3413125"/>
                <a:gd name="connsiteY50" fmla="*/ 742950 h 1762125"/>
                <a:gd name="connsiteX51" fmla="*/ 755650 w 3413125"/>
                <a:gd name="connsiteY51" fmla="*/ 749300 h 1762125"/>
                <a:gd name="connsiteX52" fmla="*/ 787400 w 3413125"/>
                <a:gd name="connsiteY52" fmla="*/ 758825 h 1762125"/>
                <a:gd name="connsiteX53" fmla="*/ 844550 w 3413125"/>
                <a:gd name="connsiteY53" fmla="*/ 768350 h 1762125"/>
                <a:gd name="connsiteX54" fmla="*/ 869950 w 3413125"/>
                <a:gd name="connsiteY54" fmla="*/ 774700 h 1762125"/>
                <a:gd name="connsiteX55" fmla="*/ 936625 w 3413125"/>
                <a:gd name="connsiteY55" fmla="*/ 781050 h 1762125"/>
                <a:gd name="connsiteX56" fmla="*/ 962025 w 3413125"/>
                <a:gd name="connsiteY56" fmla="*/ 787400 h 1762125"/>
                <a:gd name="connsiteX57" fmla="*/ 1012825 w 3413125"/>
                <a:gd name="connsiteY57" fmla="*/ 793750 h 1762125"/>
                <a:gd name="connsiteX58" fmla="*/ 1044575 w 3413125"/>
                <a:gd name="connsiteY58" fmla="*/ 800100 h 1762125"/>
                <a:gd name="connsiteX59" fmla="*/ 1069975 w 3413125"/>
                <a:gd name="connsiteY59" fmla="*/ 803275 h 1762125"/>
                <a:gd name="connsiteX60" fmla="*/ 1162050 w 3413125"/>
                <a:gd name="connsiteY60" fmla="*/ 812800 h 1762125"/>
                <a:gd name="connsiteX61" fmla="*/ 1209675 w 3413125"/>
                <a:gd name="connsiteY61" fmla="*/ 822325 h 1762125"/>
                <a:gd name="connsiteX62" fmla="*/ 1219200 w 3413125"/>
                <a:gd name="connsiteY62" fmla="*/ 825500 h 1762125"/>
                <a:gd name="connsiteX63" fmla="*/ 1250950 w 3413125"/>
                <a:gd name="connsiteY63" fmla="*/ 828675 h 1762125"/>
                <a:gd name="connsiteX64" fmla="*/ 1289050 w 3413125"/>
                <a:gd name="connsiteY64" fmla="*/ 835025 h 1762125"/>
                <a:gd name="connsiteX65" fmla="*/ 1349375 w 3413125"/>
                <a:gd name="connsiteY65" fmla="*/ 841375 h 1762125"/>
                <a:gd name="connsiteX66" fmla="*/ 1377950 w 3413125"/>
                <a:gd name="connsiteY66" fmla="*/ 844550 h 1762125"/>
                <a:gd name="connsiteX67" fmla="*/ 1457325 w 3413125"/>
                <a:gd name="connsiteY67" fmla="*/ 847725 h 1762125"/>
                <a:gd name="connsiteX68" fmla="*/ 1501775 w 3413125"/>
                <a:gd name="connsiteY68" fmla="*/ 850900 h 1762125"/>
                <a:gd name="connsiteX69" fmla="*/ 1743075 w 3413125"/>
                <a:gd name="connsiteY69" fmla="*/ 847725 h 1762125"/>
                <a:gd name="connsiteX70" fmla="*/ 1774825 w 3413125"/>
                <a:gd name="connsiteY70" fmla="*/ 841375 h 1762125"/>
                <a:gd name="connsiteX71" fmla="*/ 1841500 w 3413125"/>
                <a:gd name="connsiteY71" fmla="*/ 835025 h 1762125"/>
                <a:gd name="connsiteX72" fmla="*/ 1889125 w 3413125"/>
                <a:gd name="connsiteY72" fmla="*/ 825500 h 1762125"/>
                <a:gd name="connsiteX73" fmla="*/ 1920875 w 3413125"/>
                <a:gd name="connsiteY73" fmla="*/ 819150 h 1762125"/>
                <a:gd name="connsiteX74" fmla="*/ 1946275 w 3413125"/>
                <a:gd name="connsiteY74" fmla="*/ 815975 h 1762125"/>
                <a:gd name="connsiteX75" fmla="*/ 1968500 w 3413125"/>
                <a:gd name="connsiteY75" fmla="*/ 809625 h 1762125"/>
                <a:gd name="connsiteX76" fmla="*/ 1993900 w 3413125"/>
                <a:gd name="connsiteY76" fmla="*/ 803275 h 1762125"/>
                <a:gd name="connsiteX77" fmla="*/ 2009775 w 3413125"/>
                <a:gd name="connsiteY77" fmla="*/ 796925 h 1762125"/>
                <a:gd name="connsiteX78" fmla="*/ 2070100 w 3413125"/>
                <a:gd name="connsiteY78" fmla="*/ 784225 h 1762125"/>
                <a:gd name="connsiteX79" fmla="*/ 2101850 w 3413125"/>
                <a:gd name="connsiteY79" fmla="*/ 768350 h 1762125"/>
                <a:gd name="connsiteX80" fmla="*/ 2120900 w 3413125"/>
                <a:gd name="connsiteY80" fmla="*/ 762000 h 1762125"/>
                <a:gd name="connsiteX81" fmla="*/ 2146300 w 3413125"/>
                <a:gd name="connsiteY81" fmla="*/ 749300 h 1762125"/>
                <a:gd name="connsiteX82" fmla="*/ 2184400 w 3413125"/>
                <a:gd name="connsiteY82" fmla="*/ 739775 h 1762125"/>
                <a:gd name="connsiteX83" fmla="*/ 2222500 w 3413125"/>
                <a:gd name="connsiteY83" fmla="*/ 723900 h 1762125"/>
                <a:gd name="connsiteX84" fmla="*/ 2235200 w 3413125"/>
                <a:gd name="connsiteY84" fmla="*/ 720725 h 1762125"/>
                <a:gd name="connsiteX85" fmla="*/ 2257425 w 3413125"/>
                <a:gd name="connsiteY85" fmla="*/ 714375 h 1762125"/>
                <a:gd name="connsiteX86" fmla="*/ 2273300 w 3413125"/>
                <a:gd name="connsiteY86" fmla="*/ 711200 h 1762125"/>
                <a:gd name="connsiteX87" fmla="*/ 2289175 w 3413125"/>
                <a:gd name="connsiteY87" fmla="*/ 704850 h 1762125"/>
                <a:gd name="connsiteX88" fmla="*/ 2314575 w 3413125"/>
                <a:gd name="connsiteY88" fmla="*/ 698500 h 1762125"/>
                <a:gd name="connsiteX89" fmla="*/ 2346325 w 3413125"/>
                <a:gd name="connsiteY89" fmla="*/ 685800 h 1762125"/>
                <a:gd name="connsiteX90" fmla="*/ 2387600 w 3413125"/>
                <a:gd name="connsiteY90" fmla="*/ 663575 h 1762125"/>
                <a:gd name="connsiteX91" fmla="*/ 2400300 w 3413125"/>
                <a:gd name="connsiteY91" fmla="*/ 657225 h 1762125"/>
                <a:gd name="connsiteX92" fmla="*/ 2425700 w 3413125"/>
                <a:gd name="connsiteY92" fmla="*/ 638175 h 1762125"/>
                <a:gd name="connsiteX93" fmla="*/ 2451100 w 3413125"/>
                <a:gd name="connsiteY93" fmla="*/ 615950 h 1762125"/>
                <a:gd name="connsiteX94" fmla="*/ 2482850 w 3413125"/>
                <a:gd name="connsiteY94" fmla="*/ 600075 h 1762125"/>
                <a:gd name="connsiteX95" fmla="*/ 2508250 w 3413125"/>
                <a:gd name="connsiteY95" fmla="*/ 590550 h 1762125"/>
                <a:gd name="connsiteX96" fmla="*/ 2517775 w 3413125"/>
                <a:gd name="connsiteY96" fmla="*/ 584200 h 1762125"/>
                <a:gd name="connsiteX97" fmla="*/ 2549525 w 3413125"/>
                <a:gd name="connsiteY97" fmla="*/ 571500 h 1762125"/>
                <a:gd name="connsiteX98" fmla="*/ 2559050 w 3413125"/>
                <a:gd name="connsiteY98" fmla="*/ 565150 h 1762125"/>
                <a:gd name="connsiteX99" fmla="*/ 2600325 w 3413125"/>
                <a:gd name="connsiteY99" fmla="*/ 542925 h 1762125"/>
                <a:gd name="connsiteX100" fmla="*/ 2625725 w 3413125"/>
                <a:gd name="connsiteY100" fmla="*/ 533400 h 1762125"/>
                <a:gd name="connsiteX101" fmla="*/ 2676525 w 3413125"/>
                <a:gd name="connsiteY101" fmla="*/ 511175 h 1762125"/>
                <a:gd name="connsiteX102" fmla="*/ 2692400 w 3413125"/>
                <a:gd name="connsiteY102" fmla="*/ 501650 h 1762125"/>
                <a:gd name="connsiteX103" fmla="*/ 2717800 w 3413125"/>
                <a:gd name="connsiteY103" fmla="*/ 488950 h 1762125"/>
                <a:gd name="connsiteX104" fmla="*/ 2730500 w 3413125"/>
                <a:gd name="connsiteY104" fmla="*/ 479425 h 1762125"/>
                <a:gd name="connsiteX105" fmla="*/ 2752725 w 3413125"/>
                <a:gd name="connsiteY105" fmla="*/ 469900 h 1762125"/>
                <a:gd name="connsiteX106" fmla="*/ 2781300 w 3413125"/>
                <a:gd name="connsiteY106" fmla="*/ 457200 h 1762125"/>
                <a:gd name="connsiteX107" fmla="*/ 2790825 w 3413125"/>
                <a:gd name="connsiteY107" fmla="*/ 450850 h 1762125"/>
                <a:gd name="connsiteX108" fmla="*/ 2825750 w 3413125"/>
                <a:gd name="connsiteY108" fmla="*/ 441325 h 1762125"/>
                <a:gd name="connsiteX109" fmla="*/ 2860675 w 3413125"/>
                <a:gd name="connsiteY109" fmla="*/ 428625 h 1762125"/>
                <a:gd name="connsiteX110" fmla="*/ 2876550 w 3413125"/>
                <a:gd name="connsiteY110" fmla="*/ 419100 h 1762125"/>
                <a:gd name="connsiteX111" fmla="*/ 2895600 w 3413125"/>
                <a:gd name="connsiteY111" fmla="*/ 412750 h 1762125"/>
                <a:gd name="connsiteX112" fmla="*/ 2921000 w 3413125"/>
                <a:gd name="connsiteY112" fmla="*/ 403225 h 1762125"/>
                <a:gd name="connsiteX113" fmla="*/ 2933700 w 3413125"/>
                <a:gd name="connsiteY113" fmla="*/ 396875 h 1762125"/>
                <a:gd name="connsiteX114" fmla="*/ 2943225 w 3413125"/>
                <a:gd name="connsiteY114" fmla="*/ 393700 h 1762125"/>
                <a:gd name="connsiteX115" fmla="*/ 2959100 w 3413125"/>
                <a:gd name="connsiteY115" fmla="*/ 387350 h 1762125"/>
                <a:gd name="connsiteX116" fmla="*/ 2971800 w 3413125"/>
                <a:gd name="connsiteY116" fmla="*/ 381000 h 1762125"/>
                <a:gd name="connsiteX117" fmla="*/ 2981325 w 3413125"/>
                <a:gd name="connsiteY117" fmla="*/ 374650 h 1762125"/>
                <a:gd name="connsiteX118" fmla="*/ 3013075 w 3413125"/>
                <a:gd name="connsiteY118" fmla="*/ 361950 h 1762125"/>
                <a:gd name="connsiteX119" fmla="*/ 3028950 w 3413125"/>
                <a:gd name="connsiteY119" fmla="*/ 352425 h 1762125"/>
                <a:gd name="connsiteX120" fmla="*/ 3038475 w 3413125"/>
                <a:gd name="connsiteY120" fmla="*/ 349250 h 1762125"/>
                <a:gd name="connsiteX121" fmla="*/ 3051175 w 3413125"/>
                <a:gd name="connsiteY121" fmla="*/ 342900 h 1762125"/>
                <a:gd name="connsiteX122" fmla="*/ 3079750 w 3413125"/>
                <a:gd name="connsiteY122" fmla="*/ 330200 h 1762125"/>
                <a:gd name="connsiteX123" fmla="*/ 3095625 w 3413125"/>
                <a:gd name="connsiteY123" fmla="*/ 320675 h 1762125"/>
                <a:gd name="connsiteX124" fmla="*/ 3105150 w 3413125"/>
                <a:gd name="connsiteY124" fmla="*/ 317500 h 1762125"/>
                <a:gd name="connsiteX125" fmla="*/ 3117850 w 3413125"/>
                <a:gd name="connsiteY125" fmla="*/ 307975 h 1762125"/>
                <a:gd name="connsiteX126" fmla="*/ 3130550 w 3413125"/>
                <a:gd name="connsiteY126" fmla="*/ 301625 h 1762125"/>
                <a:gd name="connsiteX127" fmla="*/ 3143250 w 3413125"/>
                <a:gd name="connsiteY127" fmla="*/ 292100 h 1762125"/>
                <a:gd name="connsiteX128" fmla="*/ 3159125 w 3413125"/>
                <a:gd name="connsiteY128" fmla="*/ 282575 h 1762125"/>
                <a:gd name="connsiteX129" fmla="*/ 3184525 w 3413125"/>
                <a:gd name="connsiteY129" fmla="*/ 257175 h 1762125"/>
                <a:gd name="connsiteX130" fmla="*/ 3200400 w 3413125"/>
                <a:gd name="connsiteY130" fmla="*/ 241300 h 1762125"/>
                <a:gd name="connsiteX131" fmla="*/ 3216275 w 3413125"/>
                <a:gd name="connsiteY131" fmla="*/ 231775 h 1762125"/>
                <a:gd name="connsiteX132" fmla="*/ 3228975 w 3413125"/>
                <a:gd name="connsiteY132" fmla="*/ 225425 h 1762125"/>
                <a:gd name="connsiteX133" fmla="*/ 3238500 w 3413125"/>
                <a:gd name="connsiteY133" fmla="*/ 215900 h 1762125"/>
                <a:gd name="connsiteX134" fmla="*/ 3254375 w 3413125"/>
                <a:gd name="connsiteY134" fmla="*/ 203200 h 1762125"/>
                <a:gd name="connsiteX135" fmla="*/ 3267075 w 3413125"/>
                <a:gd name="connsiteY135" fmla="*/ 190500 h 1762125"/>
                <a:gd name="connsiteX136" fmla="*/ 3298825 w 3413125"/>
                <a:gd name="connsiteY136" fmla="*/ 165100 h 1762125"/>
                <a:gd name="connsiteX137" fmla="*/ 3317875 w 3413125"/>
                <a:gd name="connsiteY137" fmla="*/ 136525 h 1762125"/>
                <a:gd name="connsiteX138" fmla="*/ 3346450 w 3413125"/>
                <a:gd name="connsiteY138" fmla="*/ 98425 h 1762125"/>
                <a:gd name="connsiteX139" fmla="*/ 3368675 w 3413125"/>
                <a:gd name="connsiteY139" fmla="*/ 63500 h 1762125"/>
                <a:gd name="connsiteX140" fmla="*/ 3378200 w 3413125"/>
                <a:gd name="connsiteY140" fmla="*/ 50800 h 1762125"/>
                <a:gd name="connsiteX141" fmla="*/ 3400425 w 3413125"/>
                <a:gd name="connsiteY141" fmla="*/ 12700 h 1762125"/>
                <a:gd name="connsiteX142" fmla="*/ 3403600 w 3413125"/>
                <a:gd name="connsiteY142" fmla="*/ 0 h 1762125"/>
                <a:gd name="connsiteX143" fmla="*/ 3409950 w 3413125"/>
                <a:gd name="connsiteY143" fmla="*/ 180975 h 1762125"/>
                <a:gd name="connsiteX144" fmla="*/ 3413125 w 3413125"/>
                <a:gd name="connsiteY144" fmla="*/ 231775 h 1762125"/>
                <a:gd name="connsiteX145" fmla="*/ 3409950 w 3413125"/>
                <a:gd name="connsiteY145" fmla="*/ 876300 h 1762125"/>
                <a:gd name="connsiteX146" fmla="*/ 3409950 w 3413125"/>
                <a:gd name="connsiteY146" fmla="*/ 1022350 h 1762125"/>
                <a:gd name="connsiteX147" fmla="*/ 3409950 w 3413125"/>
                <a:gd name="connsiteY147" fmla="*/ 1304925 h 1762125"/>
                <a:gd name="connsiteX148" fmla="*/ 3403600 w 3413125"/>
                <a:gd name="connsiteY148" fmla="*/ 1511300 h 1762125"/>
                <a:gd name="connsiteX149" fmla="*/ 3403600 w 3413125"/>
                <a:gd name="connsiteY149" fmla="*/ 1762125 h 1762125"/>
                <a:gd name="connsiteX150" fmla="*/ 6350 w 3413125"/>
                <a:gd name="connsiteY150" fmla="*/ 1758950 h 1762125"/>
                <a:gd name="connsiteX151" fmla="*/ 0 w 3413125"/>
                <a:gd name="connsiteY151" fmla="*/ 962025 h 1762125"/>
                <a:gd name="connsiteX0" fmla="*/ 3175 w 3413125"/>
                <a:gd name="connsiteY0" fmla="*/ 133350 h 1762125"/>
                <a:gd name="connsiteX1" fmla="*/ 3175 w 3413125"/>
                <a:gd name="connsiteY1" fmla="*/ 133350 h 1762125"/>
                <a:gd name="connsiteX2" fmla="*/ 9525 w 3413125"/>
                <a:gd name="connsiteY2" fmla="*/ 161925 h 1762125"/>
                <a:gd name="connsiteX3" fmla="*/ 15875 w 3413125"/>
                <a:gd name="connsiteY3" fmla="*/ 171450 h 1762125"/>
                <a:gd name="connsiteX4" fmla="*/ 22225 w 3413125"/>
                <a:gd name="connsiteY4" fmla="*/ 190500 h 1762125"/>
                <a:gd name="connsiteX5" fmla="*/ 28575 w 3413125"/>
                <a:gd name="connsiteY5" fmla="*/ 209550 h 1762125"/>
                <a:gd name="connsiteX6" fmla="*/ 31750 w 3413125"/>
                <a:gd name="connsiteY6" fmla="*/ 219075 h 1762125"/>
                <a:gd name="connsiteX7" fmla="*/ 44450 w 3413125"/>
                <a:gd name="connsiteY7" fmla="*/ 238125 h 1762125"/>
                <a:gd name="connsiteX8" fmla="*/ 50800 w 3413125"/>
                <a:gd name="connsiteY8" fmla="*/ 247650 h 1762125"/>
                <a:gd name="connsiteX9" fmla="*/ 60325 w 3413125"/>
                <a:gd name="connsiteY9" fmla="*/ 254000 h 1762125"/>
                <a:gd name="connsiteX10" fmla="*/ 76200 w 3413125"/>
                <a:gd name="connsiteY10" fmla="*/ 269875 h 1762125"/>
                <a:gd name="connsiteX11" fmla="*/ 82550 w 3413125"/>
                <a:gd name="connsiteY11" fmla="*/ 279400 h 1762125"/>
                <a:gd name="connsiteX12" fmla="*/ 92075 w 3413125"/>
                <a:gd name="connsiteY12" fmla="*/ 285750 h 1762125"/>
                <a:gd name="connsiteX13" fmla="*/ 111125 w 3413125"/>
                <a:gd name="connsiteY13" fmla="*/ 304800 h 1762125"/>
                <a:gd name="connsiteX14" fmla="*/ 123825 w 3413125"/>
                <a:gd name="connsiteY14" fmla="*/ 320675 h 1762125"/>
                <a:gd name="connsiteX15" fmla="*/ 146050 w 3413125"/>
                <a:gd name="connsiteY15" fmla="*/ 352425 h 1762125"/>
                <a:gd name="connsiteX16" fmla="*/ 165100 w 3413125"/>
                <a:gd name="connsiteY16" fmla="*/ 368300 h 1762125"/>
                <a:gd name="connsiteX17" fmla="*/ 171450 w 3413125"/>
                <a:gd name="connsiteY17" fmla="*/ 377825 h 1762125"/>
                <a:gd name="connsiteX18" fmla="*/ 187325 w 3413125"/>
                <a:gd name="connsiteY18" fmla="*/ 387350 h 1762125"/>
                <a:gd name="connsiteX19" fmla="*/ 209550 w 3413125"/>
                <a:gd name="connsiteY19" fmla="*/ 403225 h 1762125"/>
                <a:gd name="connsiteX20" fmla="*/ 219075 w 3413125"/>
                <a:gd name="connsiteY20" fmla="*/ 409575 h 1762125"/>
                <a:gd name="connsiteX21" fmla="*/ 228600 w 3413125"/>
                <a:gd name="connsiteY21" fmla="*/ 419100 h 1762125"/>
                <a:gd name="connsiteX22" fmla="*/ 238125 w 3413125"/>
                <a:gd name="connsiteY22" fmla="*/ 425450 h 1762125"/>
                <a:gd name="connsiteX23" fmla="*/ 247650 w 3413125"/>
                <a:gd name="connsiteY23" fmla="*/ 434975 h 1762125"/>
                <a:gd name="connsiteX24" fmla="*/ 260350 w 3413125"/>
                <a:gd name="connsiteY24" fmla="*/ 444500 h 1762125"/>
                <a:gd name="connsiteX25" fmla="*/ 266700 w 3413125"/>
                <a:gd name="connsiteY25" fmla="*/ 454025 h 1762125"/>
                <a:gd name="connsiteX26" fmla="*/ 288925 w 3413125"/>
                <a:gd name="connsiteY26" fmla="*/ 476250 h 1762125"/>
                <a:gd name="connsiteX27" fmla="*/ 295275 w 3413125"/>
                <a:gd name="connsiteY27" fmla="*/ 485775 h 1762125"/>
                <a:gd name="connsiteX28" fmla="*/ 307975 w 3413125"/>
                <a:gd name="connsiteY28" fmla="*/ 495300 h 1762125"/>
                <a:gd name="connsiteX29" fmla="*/ 317500 w 3413125"/>
                <a:gd name="connsiteY29" fmla="*/ 504825 h 1762125"/>
                <a:gd name="connsiteX30" fmla="*/ 336550 w 3413125"/>
                <a:gd name="connsiteY30" fmla="*/ 517525 h 1762125"/>
                <a:gd name="connsiteX31" fmla="*/ 346075 w 3413125"/>
                <a:gd name="connsiteY31" fmla="*/ 523875 h 1762125"/>
                <a:gd name="connsiteX32" fmla="*/ 396875 w 3413125"/>
                <a:gd name="connsiteY32" fmla="*/ 565150 h 1762125"/>
                <a:gd name="connsiteX33" fmla="*/ 422275 w 3413125"/>
                <a:gd name="connsiteY33" fmla="*/ 584200 h 1762125"/>
                <a:gd name="connsiteX34" fmla="*/ 444500 w 3413125"/>
                <a:gd name="connsiteY34" fmla="*/ 603250 h 1762125"/>
                <a:gd name="connsiteX35" fmla="*/ 463550 w 3413125"/>
                <a:gd name="connsiteY35" fmla="*/ 615950 h 1762125"/>
                <a:gd name="connsiteX36" fmla="*/ 476250 w 3413125"/>
                <a:gd name="connsiteY36" fmla="*/ 622300 h 1762125"/>
                <a:gd name="connsiteX37" fmla="*/ 485775 w 3413125"/>
                <a:gd name="connsiteY37" fmla="*/ 631825 h 1762125"/>
                <a:gd name="connsiteX38" fmla="*/ 498475 w 3413125"/>
                <a:gd name="connsiteY38" fmla="*/ 638175 h 1762125"/>
                <a:gd name="connsiteX39" fmla="*/ 508000 w 3413125"/>
                <a:gd name="connsiteY39" fmla="*/ 644525 h 1762125"/>
                <a:gd name="connsiteX40" fmla="*/ 533400 w 3413125"/>
                <a:gd name="connsiteY40" fmla="*/ 650875 h 1762125"/>
                <a:gd name="connsiteX41" fmla="*/ 555625 w 3413125"/>
                <a:gd name="connsiteY41" fmla="*/ 660400 h 1762125"/>
                <a:gd name="connsiteX42" fmla="*/ 568325 w 3413125"/>
                <a:gd name="connsiteY42" fmla="*/ 666750 h 1762125"/>
                <a:gd name="connsiteX43" fmla="*/ 577850 w 3413125"/>
                <a:gd name="connsiteY43" fmla="*/ 669925 h 1762125"/>
                <a:gd name="connsiteX44" fmla="*/ 615950 w 3413125"/>
                <a:gd name="connsiteY44" fmla="*/ 692150 h 1762125"/>
                <a:gd name="connsiteX45" fmla="*/ 625475 w 3413125"/>
                <a:gd name="connsiteY45" fmla="*/ 698500 h 1762125"/>
                <a:gd name="connsiteX46" fmla="*/ 644525 w 3413125"/>
                <a:gd name="connsiteY46" fmla="*/ 704850 h 1762125"/>
                <a:gd name="connsiteX47" fmla="*/ 654050 w 3413125"/>
                <a:gd name="connsiteY47" fmla="*/ 711200 h 1762125"/>
                <a:gd name="connsiteX48" fmla="*/ 695325 w 3413125"/>
                <a:gd name="connsiteY48" fmla="*/ 727075 h 1762125"/>
                <a:gd name="connsiteX49" fmla="*/ 708025 w 3413125"/>
                <a:gd name="connsiteY49" fmla="*/ 733425 h 1762125"/>
                <a:gd name="connsiteX50" fmla="*/ 736600 w 3413125"/>
                <a:gd name="connsiteY50" fmla="*/ 742950 h 1762125"/>
                <a:gd name="connsiteX51" fmla="*/ 755650 w 3413125"/>
                <a:gd name="connsiteY51" fmla="*/ 749300 h 1762125"/>
                <a:gd name="connsiteX52" fmla="*/ 787400 w 3413125"/>
                <a:gd name="connsiteY52" fmla="*/ 758825 h 1762125"/>
                <a:gd name="connsiteX53" fmla="*/ 844550 w 3413125"/>
                <a:gd name="connsiteY53" fmla="*/ 768350 h 1762125"/>
                <a:gd name="connsiteX54" fmla="*/ 869950 w 3413125"/>
                <a:gd name="connsiteY54" fmla="*/ 774700 h 1762125"/>
                <a:gd name="connsiteX55" fmla="*/ 936625 w 3413125"/>
                <a:gd name="connsiteY55" fmla="*/ 781050 h 1762125"/>
                <a:gd name="connsiteX56" fmla="*/ 962025 w 3413125"/>
                <a:gd name="connsiteY56" fmla="*/ 787400 h 1762125"/>
                <a:gd name="connsiteX57" fmla="*/ 1012825 w 3413125"/>
                <a:gd name="connsiteY57" fmla="*/ 793750 h 1762125"/>
                <a:gd name="connsiteX58" fmla="*/ 1044575 w 3413125"/>
                <a:gd name="connsiteY58" fmla="*/ 800100 h 1762125"/>
                <a:gd name="connsiteX59" fmla="*/ 1069975 w 3413125"/>
                <a:gd name="connsiteY59" fmla="*/ 803275 h 1762125"/>
                <a:gd name="connsiteX60" fmla="*/ 1162050 w 3413125"/>
                <a:gd name="connsiteY60" fmla="*/ 812800 h 1762125"/>
                <a:gd name="connsiteX61" fmla="*/ 1209675 w 3413125"/>
                <a:gd name="connsiteY61" fmla="*/ 822325 h 1762125"/>
                <a:gd name="connsiteX62" fmla="*/ 1219200 w 3413125"/>
                <a:gd name="connsiteY62" fmla="*/ 825500 h 1762125"/>
                <a:gd name="connsiteX63" fmla="*/ 1250950 w 3413125"/>
                <a:gd name="connsiteY63" fmla="*/ 828675 h 1762125"/>
                <a:gd name="connsiteX64" fmla="*/ 1289050 w 3413125"/>
                <a:gd name="connsiteY64" fmla="*/ 835025 h 1762125"/>
                <a:gd name="connsiteX65" fmla="*/ 1349375 w 3413125"/>
                <a:gd name="connsiteY65" fmla="*/ 841375 h 1762125"/>
                <a:gd name="connsiteX66" fmla="*/ 1377950 w 3413125"/>
                <a:gd name="connsiteY66" fmla="*/ 844550 h 1762125"/>
                <a:gd name="connsiteX67" fmla="*/ 1457325 w 3413125"/>
                <a:gd name="connsiteY67" fmla="*/ 847725 h 1762125"/>
                <a:gd name="connsiteX68" fmla="*/ 1501775 w 3413125"/>
                <a:gd name="connsiteY68" fmla="*/ 850900 h 1762125"/>
                <a:gd name="connsiteX69" fmla="*/ 1743075 w 3413125"/>
                <a:gd name="connsiteY69" fmla="*/ 847725 h 1762125"/>
                <a:gd name="connsiteX70" fmla="*/ 1774825 w 3413125"/>
                <a:gd name="connsiteY70" fmla="*/ 841375 h 1762125"/>
                <a:gd name="connsiteX71" fmla="*/ 1841500 w 3413125"/>
                <a:gd name="connsiteY71" fmla="*/ 835025 h 1762125"/>
                <a:gd name="connsiteX72" fmla="*/ 1889125 w 3413125"/>
                <a:gd name="connsiteY72" fmla="*/ 825500 h 1762125"/>
                <a:gd name="connsiteX73" fmla="*/ 1920875 w 3413125"/>
                <a:gd name="connsiteY73" fmla="*/ 819150 h 1762125"/>
                <a:gd name="connsiteX74" fmla="*/ 1946275 w 3413125"/>
                <a:gd name="connsiteY74" fmla="*/ 815975 h 1762125"/>
                <a:gd name="connsiteX75" fmla="*/ 1968500 w 3413125"/>
                <a:gd name="connsiteY75" fmla="*/ 809625 h 1762125"/>
                <a:gd name="connsiteX76" fmla="*/ 1993900 w 3413125"/>
                <a:gd name="connsiteY76" fmla="*/ 803275 h 1762125"/>
                <a:gd name="connsiteX77" fmla="*/ 2009775 w 3413125"/>
                <a:gd name="connsiteY77" fmla="*/ 796925 h 1762125"/>
                <a:gd name="connsiteX78" fmla="*/ 2070100 w 3413125"/>
                <a:gd name="connsiteY78" fmla="*/ 784225 h 1762125"/>
                <a:gd name="connsiteX79" fmla="*/ 2101850 w 3413125"/>
                <a:gd name="connsiteY79" fmla="*/ 768350 h 1762125"/>
                <a:gd name="connsiteX80" fmla="*/ 2120900 w 3413125"/>
                <a:gd name="connsiteY80" fmla="*/ 762000 h 1762125"/>
                <a:gd name="connsiteX81" fmla="*/ 2146300 w 3413125"/>
                <a:gd name="connsiteY81" fmla="*/ 749300 h 1762125"/>
                <a:gd name="connsiteX82" fmla="*/ 2184400 w 3413125"/>
                <a:gd name="connsiteY82" fmla="*/ 739775 h 1762125"/>
                <a:gd name="connsiteX83" fmla="*/ 2222500 w 3413125"/>
                <a:gd name="connsiteY83" fmla="*/ 723900 h 1762125"/>
                <a:gd name="connsiteX84" fmla="*/ 2235200 w 3413125"/>
                <a:gd name="connsiteY84" fmla="*/ 720725 h 1762125"/>
                <a:gd name="connsiteX85" fmla="*/ 2257425 w 3413125"/>
                <a:gd name="connsiteY85" fmla="*/ 714375 h 1762125"/>
                <a:gd name="connsiteX86" fmla="*/ 2273300 w 3413125"/>
                <a:gd name="connsiteY86" fmla="*/ 711200 h 1762125"/>
                <a:gd name="connsiteX87" fmla="*/ 2289175 w 3413125"/>
                <a:gd name="connsiteY87" fmla="*/ 704850 h 1762125"/>
                <a:gd name="connsiteX88" fmla="*/ 2314575 w 3413125"/>
                <a:gd name="connsiteY88" fmla="*/ 698500 h 1762125"/>
                <a:gd name="connsiteX89" fmla="*/ 2346325 w 3413125"/>
                <a:gd name="connsiteY89" fmla="*/ 685800 h 1762125"/>
                <a:gd name="connsiteX90" fmla="*/ 2387600 w 3413125"/>
                <a:gd name="connsiteY90" fmla="*/ 663575 h 1762125"/>
                <a:gd name="connsiteX91" fmla="*/ 2400300 w 3413125"/>
                <a:gd name="connsiteY91" fmla="*/ 657225 h 1762125"/>
                <a:gd name="connsiteX92" fmla="*/ 2425700 w 3413125"/>
                <a:gd name="connsiteY92" fmla="*/ 638175 h 1762125"/>
                <a:gd name="connsiteX93" fmla="*/ 2451100 w 3413125"/>
                <a:gd name="connsiteY93" fmla="*/ 615950 h 1762125"/>
                <a:gd name="connsiteX94" fmla="*/ 2482850 w 3413125"/>
                <a:gd name="connsiteY94" fmla="*/ 600075 h 1762125"/>
                <a:gd name="connsiteX95" fmla="*/ 2508250 w 3413125"/>
                <a:gd name="connsiteY95" fmla="*/ 590550 h 1762125"/>
                <a:gd name="connsiteX96" fmla="*/ 2517775 w 3413125"/>
                <a:gd name="connsiteY96" fmla="*/ 584200 h 1762125"/>
                <a:gd name="connsiteX97" fmla="*/ 2549525 w 3413125"/>
                <a:gd name="connsiteY97" fmla="*/ 571500 h 1762125"/>
                <a:gd name="connsiteX98" fmla="*/ 2559050 w 3413125"/>
                <a:gd name="connsiteY98" fmla="*/ 565150 h 1762125"/>
                <a:gd name="connsiteX99" fmla="*/ 2600325 w 3413125"/>
                <a:gd name="connsiteY99" fmla="*/ 542925 h 1762125"/>
                <a:gd name="connsiteX100" fmla="*/ 2625725 w 3413125"/>
                <a:gd name="connsiteY100" fmla="*/ 533400 h 1762125"/>
                <a:gd name="connsiteX101" fmla="*/ 2676525 w 3413125"/>
                <a:gd name="connsiteY101" fmla="*/ 511175 h 1762125"/>
                <a:gd name="connsiteX102" fmla="*/ 2692400 w 3413125"/>
                <a:gd name="connsiteY102" fmla="*/ 501650 h 1762125"/>
                <a:gd name="connsiteX103" fmla="*/ 2717800 w 3413125"/>
                <a:gd name="connsiteY103" fmla="*/ 488950 h 1762125"/>
                <a:gd name="connsiteX104" fmla="*/ 2730500 w 3413125"/>
                <a:gd name="connsiteY104" fmla="*/ 479425 h 1762125"/>
                <a:gd name="connsiteX105" fmla="*/ 2752725 w 3413125"/>
                <a:gd name="connsiteY105" fmla="*/ 469900 h 1762125"/>
                <a:gd name="connsiteX106" fmla="*/ 2781300 w 3413125"/>
                <a:gd name="connsiteY106" fmla="*/ 457200 h 1762125"/>
                <a:gd name="connsiteX107" fmla="*/ 2790825 w 3413125"/>
                <a:gd name="connsiteY107" fmla="*/ 450850 h 1762125"/>
                <a:gd name="connsiteX108" fmla="*/ 2825750 w 3413125"/>
                <a:gd name="connsiteY108" fmla="*/ 441325 h 1762125"/>
                <a:gd name="connsiteX109" fmla="*/ 2860675 w 3413125"/>
                <a:gd name="connsiteY109" fmla="*/ 428625 h 1762125"/>
                <a:gd name="connsiteX110" fmla="*/ 2876550 w 3413125"/>
                <a:gd name="connsiteY110" fmla="*/ 419100 h 1762125"/>
                <a:gd name="connsiteX111" fmla="*/ 2895600 w 3413125"/>
                <a:gd name="connsiteY111" fmla="*/ 412750 h 1762125"/>
                <a:gd name="connsiteX112" fmla="*/ 2921000 w 3413125"/>
                <a:gd name="connsiteY112" fmla="*/ 403225 h 1762125"/>
                <a:gd name="connsiteX113" fmla="*/ 2933700 w 3413125"/>
                <a:gd name="connsiteY113" fmla="*/ 396875 h 1762125"/>
                <a:gd name="connsiteX114" fmla="*/ 2943225 w 3413125"/>
                <a:gd name="connsiteY114" fmla="*/ 393700 h 1762125"/>
                <a:gd name="connsiteX115" fmla="*/ 2959100 w 3413125"/>
                <a:gd name="connsiteY115" fmla="*/ 387350 h 1762125"/>
                <a:gd name="connsiteX116" fmla="*/ 2971800 w 3413125"/>
                <a:gd name="connsiteY116" fmla="*/ 381000 h 1762125"/>
                <a:gd name="connsiteX117" fmla="*/ 2981325 w 3413125"/>
                <a:gd name="connsiteY117" fmla="*/ 374650 h 1762125"/>
                <a:gd name="connsiteX118" fmla="*/ 3013075 w 3413125"/>
                <a:gd name="connsiteY118" fmla="*/ 361950 h 1762125"/>
                <a:gd name="connsiteX119" fmla="*/ 3028950 w 3413125"/>
                <a:gd name="connsiteY119" fmla="*/ 352425 h 1762125"/>
                <a:gd name="connsiteX120" fmla="*/ 3038475 w 3413125"/>
                <a:gd name="connsiteY120" fmla="*/ 349250 h 1762125"/>
                <a:gd name="connsiteX121" fmla="*/ 3051175 w 3413125"/>
                <a:gd name="connsiteY121" fmla="*/ 342900 h 1762125"/>
                <a:gd name="connsiteX122" fmla="*/ 3079750 w 3413125"/>
                <a:gd name="connsiteY122" fmla="*/ 330200 h 1762125"/>
                <a:gd name="connsiteX123" fmla="*/ 3095625 w 3413125"/>
                <a:gd name="connsiteY123" fmla="*/ 320675 h 1762125"/>
                <a:gd name="connsiteX124" fmla="*/ 3105150 w 3413125"/>
                <a:gd name="connsiteY124" fmla="*/ 317500 h 1762125"/>
                <a:gd name="connsiteX125" fmla="*/ 3117850 w 3413125"/>
                <a:gd name="connsiteY125" fmla="*/ 307975 h 1762125"/>
                <a:gd name="connsiteX126" fmla="*/ 3130550 w 3413125"/>
                <a:gd name="connsiteY126" fmla="*/ 301625 h 1762125"/>
                <a:gd name="connsiteX127" fmla="*/ 3143250 w 3413125"/>
                <a:gd name="connsiteY127" fmla="*/ 292100 h 1762125"/>
                <a:gd name="connsiteX128" fmla="*/ 3159125 w 3413125"/>
                <a:gd name="connsiteY128" fmla="*/ 282575 h 1762125"/>
                <a:gd name="connsiteX129" fmla="*/ 3184525 w 3413125"/>
                <a:gd name="connsiteY129" fmla="*/ 257175 h 1762125"/>
                <a:gd name="connsiteX130" fmla="*/ 3200400 w 3413125"/>
                <a:gd name="connsiteY130" fmla="*/ 241300 h 1762125"/>
                <a:gd name="connsiteX131" fmla="*/ 3216275 w 3413125"/>
                <a:gd name="connsiteY131" fmla="*/ 231775 h 1762125"/>
                <a:gd name="connsiteX132" fmla="*/ 3228975 w 3413125"/>
                <a:gd name="connsiteY132" fmla="*/ 225425 h 1762125"/>
                <a:gd name="connsiteX133" fmla="*/ 3238500 w 3413125"/>
                <a:gd name="connsiteY133" fmla="*/ 215900 h 1762125"/>
                <a:gd name="connsiteX134" fmla="*/ 3254375 w 3413125"/>
                <a:gd name="connsiteY134" fmla="*/ 203200 h 1762125"/>
                <a:gd name="connsiteX135" fmla="*/ 3267075 w 3413125"/>
                <a:gd name="connsiteY135" fmla="*/ 190500 h 1762125"/>
                <a:gd name="connsiteX136" fmla="*/ 3298825 w 3413125"/>
                <a:gd name="connsiteY136" fmla="*/ 165100 h 1762125"/>
                <a:gd name="connsiteX137" fmla="*/ 3317875 w 3413125"/>
                <a:gd name="connsiteY137" fmla="*/ 136525 h 1762125"/>
                <a:gd name="connsiteX138" fmla="*/ 3346450 w 3413125"/>
                <a:gd name="connsiteY138" fmla="*/ 98425 h 1762125"/>
                <a:gd name="connsiteX139" fmla="*/ 3368675 w 3413125"/>
                <a:gd name="connsiteY139" fmla="*/ 63500 h 1762125"/>
                <a:gd name="connsiteX140" fmla="*/ 3378200 w 3413125"/>
                <a:gd name="connsiteY140" fmla="*/ 50800 h 1762125"/>
                <a:gd name="connsiteX141" fmla="*/ 3400425 w 3413125"/>
                <a:gd name="connsiteY141" fmla="*/ 12700 h 1762125"/>
                <a:gd name="connsiteX142" fmla="*/ 3403600 w 3413125"/>
                <a:gd name="connsiteY142" fmla="*/ 0 h 1762125"/>
                <a:gd name="connsiteX143" fmla="*/ 3409950 w 3413125"/>
                <a:gd name="connsiteY143" fmla="*/ 180975 h 1762125"/>
                <a:gd name="connsiteX144" fmla="*/ 3413125 w 3413125"/>
                <a:gd name="connsiteY144" fmla="*/ 231775 h 1762125"/>
                <a:gd name="connsiteX145" fmla="*/ 3409950 w 3413125"/>
                <a:gd name="connsiteY145" fmla="*/ 1022350 h 1762125"/>
                <a:gd name="connsiteX146" fmla="*/ 3409950 w 3413125"/>
                <a:gd name="connsiteY146" fmla="*/ 1304925 h 1762125"/>
                <a:gd name="connsiteX147" fmla="*/ 3403600 w 3413125"/>
                <a:gd name="connsiteY147" fmla="*/ 1511300 h 1762125"/>
                <a:gd name="connsiteX148" fmla="*/ 3403600 w 3413125"/>
                <a:gd name="connsiteY148" fmla="*/ 1762125 h 1762125"/>
                <a:gd name="connsiteX149" fmla="*/ 6350 w 3413125"/>
                <a:gd name="connsiteY149" fmla="*/ 1758950 h 1762125"/>
                <a:gd name="connsiteX150" fmla="*/ 0 w 3413125"/>
                <a:gd name="connsiteY150" fmla="*/ 962025 h 1762125"/>
                <a:gd name="connsiteX0" fmla="*/ 3175 w 3413125"/>
                <a:gd name="connsiteY0" fmla="*/ 133350 h 1762125"/>
                <a:gd name="connsiteX1" fmla="*/ 3175 w 3413125"/>
                <a:gd name="connsiteY1" fmla="*/ 133350 h 1762125"/>
                <a:gd name="connsiteX2" fmla="*/ 9525 w 3413125"/>
                <a:gd name="connsiteY2" fmla="*/ 161925 h 1762125"/>
                <a:gd name="connsiteX3" fmla="*/ 15875 w 3413125"/>
                <a:gd name="connsiteY3" fmla="*/ 171450 h 1762125"/>
                <a:gd name="connsiteX4" fmla="*/ 22225 w 3413125"/>
                <a:gd name="connsiteY4" fmla="*/ 190500 h 1762125"/>
                <a:gd name="connsiteX5" fmla="*/ 28575 w 3413125"/>
                <a:gd name="connsiteY5" fmla="*/ 209550 h 1762125"/>
                <a:gd name="connsiteX6" fmla="*/ 31750 w 3413125"/>
                <a:gd name="connsiteY6" fmla="*/ 219075 h 1762125"/>
                <a:gd name="connsiteX7" fmla="*/ 44450 w 3413125"/>
                <a:gd name="connsiteY7" fmla="*/ 238125 h 1762125"/>
                <a:gd name="connsiteX8" fmla="*/ 50800 w 3413125"/>
                <a:gd name="connsiteY8" fmla="*/ 247650 h 1762125"/>
                <a:gd name="connsiteX9" fmla="*/ 60325 w 3413125"/>
                <a:gd name="connsiteY9" fmla="*/ 254000 h 1762125"/>
                <a:gd name="connsiteX10" fmla="*/ 76200 w 3413125"/>
                <a:gd name="connsiteY10" fmla="*/ 269875 h 1762125"/>
                <a:gd name="connsiteX11" fmla="*/ 82550 w 3413125"/>
                <a:gd name="connsiteY11" fmla="*/ 279400 h 1762125"/>
                <a:gd name="connsiteX12" fmla="*/ 92075 w 3413125"/>
                <a:gd name="connsiteY12" fmla="*/ 285750 h 1762125"/>
                <a:gd name="connsiteX13" fmla="*/ 111125 w 3413125"/>
                <a:gd name="connsiteY13" fmla="*/ 304800 h 1762125"/>
                <a:gd name="connsiteX14" fmla="*/ 123825 w 3413125"/>
                <a:gd name="connsiteY14" fmla="*/ 320675 h 1762125"/>
                <a:gd name="connsiteX15" fmla="*/ 146050 w 3413125"/>
                <a:gd name="connsiteY15" fmla="*/ 352425 h 1762125"/>
                <a:gd name="connsiteX16" fmla="*/ 165100 w 3413125"/>
                <a:gd name="connsiteY16" fmla="*/ 368300 h 1762125"/>
                <a:gd name="connsiteX17" fmla="*/ 171450 w 3413125"/>
                <a:gd name="connsiteY17" fmla="*/ 377825 h 1762125"/>
                <a:gd name="connsiteX18" fmla="*/ 187325 w 3413125"/>
                <a:gd name="connsiteY18" fmla="*/ 387350 h 1762125"/>
                <a:gd name="connsiteX19" fmla="*/ 209550 w 3413125"/>
                <a:gd name="connsiteY19" fmla="*/ 403225 h 1762125"/>
                <a:gd name="connsiteX20" fmla="*/ 219075 w 3413125"/>
                <a:gd name="connsiteY20" fmla="*/ 409575 h 1762125"/>
                <a:gd name="connsiteX21" fmla="*/ 228600 w 3413125"/>
                <a:gd name="connsiteY21" fmla="*/ 419100 h 1762125"/>
                <a:gd name="connsiteX22" fmla="*/ 238125 w 3413125"/>
                <a:gd name="connsiteY22" fmla="*/ 425450 h 1762125"/>
                <a:gd name="connsiteX23" fmla="*/ 247650 w 3413125"/>
                <a:gd name="connsiteY23" fmla="*/ 434975 h 1762125"/>
                <a:gd name="connsiteX24" fmla="*/ 260350 w 3413125"/>
                <a:gd name="connsiteY24" fmla="*/ 444500 h 1762125"/>
                <a:gd name="connsiteX25" fmla="*/ 266700 w 3413125"/>
                <a:gd name="connsiteY25" fmla="*/ 454025 h 1762125"/>
                <a:gd name="connsiteX26" fmla="*/ 288925 w 3413125"/>
                <a:gd name="connsiteY26" fmla="*/ 476250 h 1762125"/>
                <a:gd name="connsiteX27" fmla="*/ 295275 w 3413125"/>
                <a:gd name="connsiteY27" fmla="*/ 485775 h 1762125"/>
                <a:gd name="connsiteX28" fmla="*/ 307975 w 3413125"/>
                <a:gd name="connsiteY28" fmla="*/ 495300 h 1762125"/>
                <a:gd name="connsiteX29" fmla="*/ 317500 w 3413125"/>
                <a:gd name="connsiteY29" fmla="*/ 504825 h 1762125"/>
                <a:gd name="connsiteX30" fmla="*/ 336550 w 3413125"/>
                <a:gd name="connsiteY30" fmla="*/ 517525 h 1762125"/>
                <a:gd name="connsiteX31" fmla="*/ 346075 w 3413125"/>
                <a:gd name="connsiteY31" fmla="*/ 523875 h 1762125"/>
                <a:gd name="connsiteX32" fmla="*/ 396875 w 3413125"/>
                <a:gd name="connsiteY32" fmla="*/ 565150 h 1762125"/>
                <a:gd name="connsiteX33" fmla="*/ 422275 w 3413125"/>
                <a:gd name="connsiteY33" fmla="*/ 584200 h 1762125"/>
                <a:gd name="connsiteX34" fmla="*/ 444500 w 3413125"/>
                <a:gd name="connsiteY34" fmla="*/ 603250 h 1762125"/>
                <a:gd name="connsiteX35" fmla="*/ 463550 w 3413125"/>
                <a:gd name="connsiteY35" fmla="*/ 615950 h 1762125"/>
                <a:gd name="connsiteX36" fmla="*/ 476250 w 3413125"/>
                <a:gd name="connsiteY36" fmla="*/ 622300 h 1762125"/>
                <a:gd name="connsiteX37" fmla="*/ 485775 w 3413125"/>
                <a:gd name="connsiteY37" fmla="*/ 631825 h 1762125"/>
                <a:gd name="connsiteX38" fmla="*/ 498475 w 3413125"/>
                <a:gd name="connsiteY38" fmla="*/ 638175 h 1762125"/>
                <a:gd name="connsiteX39" fmla="*/ 508000 w 3413125"/>
                <a:gd name="connsiteY39" fmla="*/ 644525 h 1762125"/>
                <a:gd name="connsiteX40" fmla="*/ 533400 w 3413125"/>
                <a:gd name="connsiteY40" fmla="*/ 650875 h 1762125"/>
                <a:gd name="connsiteX41" fmla="*/ 555625 w 3413125"/>
                <a:gd name="connsiteY41" fmla="*/ 660400 h 1762125"/>
                <a:gd name="connsiteX42" fmla="*/ 568325 w 3413125"/>
                <a:gd name="connsiteY42" fmla="*/ 666750 h 1762125"/>
                <a:gd name="connsiteX43" fmla="*/ 577850 w 3413125"/>
                <a:gd name="connsiteY43" fmla="*/ 669925 h 1762125"/>
                <a:gd name="connsiteX44" fmla="*/ 615950 w 3413125"/>
                <a:gd name="connsiteY44" fmla="*/ 692150 h 1762125"/>
                <a:gd name="connsiteX45" fmla="*/ 625475 w 3413125"/>
                <a:gd name="connsiteY45" fmla="*/ 698500 h 1762125"/>
                <a:gd name="connsiteX46" fmla="*/ 644525 w 3413125"/>
                <a:gd name="connsiteY46" fmla="*/ 704850 h 1762125"/>
                <a:gd name="connsiteX47" fmla="*/ 654050 w 3413125"/>
                <a:gd name="connsiteY47" fmla="*/ 711200 h 1762125"/>
                <a:gd name="connsiteX48" fmla="*/ 695325 w 3413125"/>
                <a:gd name="connsiteY48" fmla="*/ 727075 h 1762125"/>
                <a:gd name="connsiteX49" fmla="*/ 708025 w 3413125"/>
                <a:gd name="connsiteY49" fmla="*/ 733425 h 1762125"/>
                <a:gd name="connsiteX50" fmla="*/ 736600 w 3413125"/>
                <a:gd name="connsiteY50" fmla="*/ 742950 h 1762125"/>
                <a:gd name="connsiteX51" fmla="*/ 755650 w 3413125"/>
                <a:gd name="connsiteY51" fmla="*/ 749300 h 1762125"/>
                <a:gd name="connsiteX52" fmla="*/ 787400 w 3413125"/>
                <a:gd name="connsiteY52" fmla="*/ 758825 h 1762125"/>
                <a:gd name="connsiteX53" fmla="*/ 844550 w 3413125"/>
                <a:gd name="connsiteY53" fmla="*/ 768350 h 1762125"/>
                <a:gd name="connsiteX54" fmla="*/ 869950 w 3413125"/>
                <a:gd name="connsiteY54" fmla="*/ 774700 h 1762125"/>
                <a:gd name="connsiteX55" fmla="*/ 936625 w 3413125"/>
                <a:gd name="connsiteY55" fmla="*/ 781050 h 1762125"/>
                <a:gd name="connsiteX56" fmla="*/ 962025 w 3413125"/>
                <a:gd name="connsiteY56" fmla="*/ 787400 h 1762125"/>
                <a:gd name="connsiteX57" fmla="*/ 1012825 w 3413125"/>
                <a:gd name="connsiteY57" fmla="*/ 793750 h 1762125"/>
                <a:gd name="connsiteX58" fmla="*/ 1044575 w 3413125"/>
                <a:gd name="connsiteY58" fmla="*/ 800100 h 1762125"/>
                <a:gd name="connsiteX59" fmla="*/ 1069975 w 3413125"/>
                <a:gd name="connsiteY59" fmla="*/ 803275 h 1762125"/>
                <a:gd name="connsiteX60" fmla="*/ 1162050 w 3413125"/>
                <a:gd name="connsiteY60" fmla="*/ 812800 h 1762125"/>
                <a:gd name="connsiteX61" fmla="*/ 1209675 w 3413125"/>
                <a:gd name="connsiteY61" fmla="*/ 822325 h 1762125"/>
                <a:gd name="connsiteX62" fmla="*/ 1219200 w 3413125"/>
                <a:gd name="connsiteY62" fmla="*/ 825500 h 1762125"/>
                <a:gd name="connsiteX63" fmla="*/ 1250950 w 3413125"/>
                <a:gd name="connsiteY63" fmla="*/ 828675 h 1762125"/>
                <a:gd name="connsiteX64" fmla="*/ 1289050 w 3413125"/>
                <a:gd name="connsiteY64" fmla="*/ 835025 h 1762125"/>
                <a:gd name="connsiteX65" fmla="*/ 1349375 w 3413125"/>
                <a:gd name="connsiteY65" fmla="*/ 841375 h 1762125"/>
                <a:gd name="connsiteX66" fmla="*/ 1377950 w 3413125"/>
                <a:gd name="connsiteY66" fmla="*/ 844550 h 1762125"/>
                <a:gd name="connsiteX67" fmla="*/ 1457325 w 3413125"/>
                <a:gd name="connsiteY67" fmla="*/ 847725 h 1762125"/>
                <a:gd name="connsiteX68" fmla="*/ 1501775 w 3413125"/>
                <a:gd name="connsiteY68" fmla="*/ 850900 h 1762125"/>
                <a:gd name="connsiteX69" fmla="*/ 1743075 w 3413125"/>
                <a:gd name="connsiteY69" fmla="*/ 847725 h 1762125"/>
                <a:gd name="connsiteX70" fmla="*/ 1774825 w 3413125"/>
                <a:gd name="connsiteY70" fmla="*/ 841375 h 1762125"/>
                <a:gd name="connsiteX71" fmla="*/ 1841500 w 3413125"/>
                <a:gd name="connsiteY71" fmla="*/ 835025 h 1762125"/>
                <a:gd name="connsiteX72" fmla="*/ 1889125 w 3413125"/>
                <a:gd name="connsiteY72" fmla="*/ 825500 h 1762125"/>
                <a:gd name="connsiteX73" fmla="*/ 1920875 w 3413125"/>
                <a:gd name="connsiteY73" fmla="*/ 819150 h 1762125"/>
                <a:gd name="connsiteX74" fmla="*/ 1946275 w 3413125"/>
                <a:gd name="connsiteY74" fmla="*/ 815975 h 1762125"/>
                <a:gd name="connsiteX75" fmla="*/ 1968500 w 3413125"/>
                <a:gd name="connsiteY75" fmla="*/ 809625 h 1762125"/>
                <a:gd name="connsiteX76" fmla="*/ 1993900 w 3413125"/>
                <a:gd name="connsiteY76" fmla="*/ 803275 h 1762125"/>
                <a:gd name="connsiteX77" fmla="*/ 2009775 w 3413125"/>
                <a:gd name="connsiteY77" fmla="*/ 796925 h 1762125"/>
                <a:gd name="connsiteX78" fmla="*/ 2070100 w 3413125"/>
                <a:gd name="connsiteY78" fmla="*/ 784225 h 1762125"/>
                <a:gd name="connsiteX79" fmla="*/ 2101850 w 3413125"/>
                <a:gd name="connsiteY79" fmla="*/ 768350 h 1762125"/>
                <a:gd name="connsiteX80" fmla="*/ 2120900 w 3413125"/>
                <a:gd name="connsiteY80" fmla="*/ 762000 h 1762125"/>
                <a:gd name="connsiteX81" fmla="*/ 2146300 w 3413125"/>
                <a:gd name="connsiteY81" fmla="*/ 749300 h 1762125"/>
                <a:gd name="connsiteX82" fmla="*/ 2184400 w 3413125"/>
                <a:gd name="connsiteY82" fmla="*/ 739775 h 1762125"/>
                <a:gd name="connsiteX83" fmla="*/ 2222500 w 3413125"/>
                <a:gd name="connsiteY83" fmla="*/ 723900 h 1762125"/>
                <a:gd name="connsiteX84" fmla="*/ 2235200 w 3413125"/>
                <a:gd name="connsiteY84" fmla="*/ 720725 h 1762125"/>
                <a:gd name="connsiteX85" fmla="*/ 2257425 w 3413125"/>
                <a:gd name="connsiteY85" fmla="*/ 714375 h 1762125"/>
                <a:gd name="connsiteX86" fmla="*/ 2273300 w 3413125"/>
                <a:gd name="connsiteY86" fmla="*/ 711200 h 1762125"/>
                <a:gd name="connsiteX87" fmla="*/ 2289175 w 3413125"/>
                <a:gd name="connsiteY87" fmla="*/ 704850 h 1762125"/>
                <a:gd name="connsiteX88" fmla="*/ 2314575 w 3413125"/>
                <a:gd name="connsiteY88" fmla="*/ 698500 h 1762125"/>
                <a:gd name="connsiteX89" fmla="*/ 2346325 w 3413125"/>
                <a:gd name="connsiteY89" fmla="*/ 685800 h 1762125"/>
                <a:gd name="connsiteX90" fmla="*/ 2387600 w 3413125"/>
                <a:gd name="connsiteY90" fmla="*/ 663575 h 1762125"/>
                <a:gd name="connsiteX91" fmla="*/ 2400300 w 3413125"/>
                <a:gd name="connsiteY91" fmla="*/ 657225 h 1762125"/>
                <a:gd name="connsiteX92" fmla="*/ 2425700 w 3413125"/>
                <a:gd name="connsiteY92" fmla="*/ 638175 h 1762125"/>
                <a:gd name="connsiteX93" fmla="*/ 2451100 w 3413125"/>
                <a:gd name="connsiteY93" fmla="*/ 615950 h 1762125"/>
                <a:gd name="connsiteX94" fmla="*/ 2482850 w 3413125"/>
                <a:gd name="connsiteY94" fmla="*/ 600075 h 1762125"/>
                <a:gd name="connsiteX95" fmla="*/ 2508250 w 3413125"/>
                <a:gd name="connsiteY95" fmla="*/ 590550 h 1762125"/>
                <a:gd name="connsiteX96" fmla="*/ 2517775 w 3413125"/>
                <a:gd name="connsiteY96" fmla="*/ 584200 h 1762125"/>
                <a:gd name="connsiteX97" fmla="*/ 2549525 w 3413125"/>
                <a:gd name="connsiteY97" fmla="*/ 571500 h 1762125"/>
                <a:gd name="connsiteX98" fmla="*/ 2559050 w 3413125"/>
                <a:gd name="connsiteY98" fmla="*/ 565150 h 1762125"/>
                <a:gd name="connsiteX99" fmla="*/ 2600325 w 3413125"/>
                <a:gd name="connsiteY99" fmla="*/ 542925 h 1762125"/>
                <a:gd name="connsiteX100" fmla="*/ 2625725 w 3413125"/>
                <a:gd name="connsiteY100" fmla="*/ 533400 h 1762125"/>
                <a:gd name="connsiteX101" fmla="*/ 2676525 w 3413125"/>
                <a:gd name="connsiteY101" fmla="*/ 511175 h 1762125"/>
                <a:gd name="connsiteX102" fmla="*/ 2692400 w 3413125"/>
                <a:gd name="connsiteY102" fmla="*/ 501650 h 1762125"/>
                <a:gd name="connsiteX103" fmla="*/ 2717800 w 3413125"/>
                <a:gd name="connsiteY103" fmla="*/ 488950 h 1762125"/>
                <a:gd name="connsiteX104" fmla="*/ 2730500 w 3413125"/>
                <a:gd name="connsiteY104" fmla="*/ 479425 h 1762125"/>
                <a:gd name="connsiteX105" fmla="*/ 2752725 w 3413125"/>
                <a:gd name="connsiteY105" fmla="*/ 469900 h 1762125"/>
                <a:gd name="connsiteX106" fmla="*/ 2781300 w 3413125"/>
                <a:gd name="connsiteY106" fmla="*/ 457200 h 1762125"/>
                <a:gd name="connsiteX107" fmla="*/ 2790825 w 3413125"/>
                <a:gd name="connsiteY107" fmla="*/ 450850 h 1762125"/>
                <a:gd name="connsiteX108" fmla="*/ 2825750 w 3413125"/>
                <a:gd name="connsiteY108" fmla="*/ 441325 h 1762125"/>
                <a:gd name="connsiteX109" fmla="*/ 2860675 w 3413125"/>
                <a:gd name="connsiteY109" fmla="*/ 428625 h 1762125"/>
                <a:gd name="connsiteX110" fmla="*/ 2876550 w 3413125"/>
                <a:gd name="connsiteY110" fmla="*/ 419100 h 1762125"/>
                <a:gd name="connsiteX111" fmla="*/ 2895600 w 3413125"/>
                <a:gd name="connsiteY111" fmla="*/ 412750 h 1762125"/>
                <a:gd name="connsiteX112" fmla="*/ 2921000 w 3413125"/>
                <a:gd name="connsiteY112" fmla="*/ 403225 h 1762125"/>
                <a:gd name="connsiteX113" fmla="*/ 2933700 w 3413125"/>
                <a:gd name="connsiteY113" fmla="*/ 396875 h 1762125"/>
                <a:gd name="connsiteX114" fmla="*/ 2943225 w 3413125"/>
                <a:gd name="connsiteY114" fmla="*/ 393700 h 1762125"/>
                <a:gd name="connsiteX115" fmla="*/ 2959100 w 3413125"/>
                <a:gd name="connsiteY115" fmla="*/ 387350 h 1762125"/>
                <a:gd name="connsiteX116" fmla="*/ 2971800 w 3413125"/>
                <a:gd name="connsiteY116" fmla="*/ 381000 h 1762125"/>
                <a:gd name="connsiteX117" fmla="*/ 2981325 w 3413125"/>
                <a:gd name="connsiteY117" fmla="*/ 374650 h 1762125"/>
                <a:gd name="connsiteX118" fmla="*/ 3013075 w 3413125"/>
                <a:gd name="connsiteY118" fmla="*/ 361950 h 1762125"/>
                <a:gd name="connsiteX119" fmla="*/ 3028950 w 3413125"/>
                <a:gd name="connsiteY119" fmla="*/ 352425 h 1762125"/>
                <a:gd name="connsiteX120" fmla="*/ 3038475 w 3413125"/>
                <a:gd name="connsiteY120" fmla="*/ 349250 h 1762125"/>
                <a:gd name="connsiteX121" fmla="*/ 3051175 w 3413125"/>
                <a:gd name="connsiteY121" fmla="*/ 342900 h 1762125"/>
                <a:gd name="connsiteX122" fmla="*/ 3079750 w 3413125"/>
                <a:gd name="connsiteY122" fmla="*/ 330200 h 1762125"/>
                <a:gd name="connsiteX123" fmla="*/ 3095625 w 3413125"/>
                <a:gd name="connsiteY123" fmla="*/ 320675 h 1762125"/>
                <a:gd name="connsiteX124" fmla="*/ 3105150 w 3413125"/>
                <a:gd name="connsiteY124" fmla="*/ 317500 h 1762125"/>
                <a:gd name="connsiteX125" fmla="*/ 3117850 w 3413125"/>
                <a:gd name="connsiteY125" fmla="*/ 307975 h 1762125"/>
                <a:gd name="connsiteX126" fmla="*/ 3130550 w 3413125"/>
                <a:gd name="connsiteY126" fmla="*/ 301625 h 1762125"/>
                <a:gd name="connsiteX127" fmla="*/ 3143250 w 3413125"/>
                <a:gd name="connsiteY127" fmla="*/ 292100 h 1762125"/>
                <a:gd name="connsiteX128" fmla="*/ 3159125 w 3413125"/>
                <a:gd name="connsiteY128" fmla="*/ 282575 h 1762125"/>
                <a:gd name="connsiteX129" fmla="*/ 3184525 w 3413125"/>
                <a:gd name="connsiteY129" fmla="*/ 257175 h 1762125"/>
                <a:gd name="connsiteX130" fmla="*/ 3200400 w 3413125"/>
                <a:gd name="connsiteY130" fmla="*/ 241300 h 1762125"/>
                <a:gd name="connsiteX131" fmla="*/ 3216275 w 3413125"/>
                <a:gd name="connsiteY131" fmla="*/ 231775 h 1762125"/>
                <a:gd name="connsiteX132" fmla="*/ 3228975 w 3413125"/>
                <a:gd name="connsiteY132" fmla="*/ 225425 h 1762125"/>
                <a:gd name="connsiteX133" fmla="*/ 3238500 w 3413125"/>
                <a:gd name="connsiteY133" fmla="*/ 215900 h 1762125"/>
                <a:gd name="connsiteX134" fmla="*/ 3254375 w 3413125"/>
                <a:gd name="connsiteY134" fmla="*/ 203200 h 1762125"/>
                <a:gd name="connsiteX135" fmla="*/ 3267075 w 3413125"/>
                <a:gd name="connsiteY135" fmla="*/ 190500 h 1762125"/>
                <a:gd name="connsiteX136" fmla="*/ 3298825 w 3413125"/>
                <a:gd name="connsiteY136" fmla="*/ 165100 h 1762125"/>
                <a:gd name="connsiteX137" fmla="*/ 3317875 w 3413125"/>
                <a:gd name="connsiteY137" fmla="*/ 136525 h 1762125"/>
                <a:gd name="connsiteX138" fmla="*/ 3346450 w 3413125"/>
                <a:gd name="connsiteY138" fmla="*/ 98425 h 1762125"/>
                <a:gd name="connsiteX139" fmla="*/ 3368675 w 3413125"/>
                <a:gd name="connsiteY139" fmla="*/ 63500 h 1762125"/>
                <a:gd name="connsiteX140" fmla="*/ 3378200 w 3413125"/>
                <a:gd name="connsiteY140" fmla="*/ 50800 h 1762125"/>
                <a:gd name="connsiteX141" fmla="*/ 3400425 w 3413125"/>
                <a:gd name="connsiteY141" fmla="*/ 12700 h 1762125"/>
                <a:gd name="connsiteX142" fmla="*/ 3403600 w 3413125"/>
                <a:gd name="connsiteY142" fmla="*/ 0 h 1762125"/>
                <a:gd name="connsiteX143" fmla="*/ 3409950 w 3413125"/>
                <a:gd name="connsiteY143" fmla="*/ 180975 h 1762125"/>
                <a:gd name="connsiteX144" fmla="*/ 3413125 w 3413125"/>
                <a:gd name="connsiteY144" fmla="*/ 231775 h 1762125"/>
                <a:gd name="connsiteX145" fmla="*/ 3409950 w 3413125"/>
                <a:gd name="connsiteY145" fmla="*/ 1022350 h 1762125"/>
                <a:gd name="connsiteX146" fmla="*/ 3409950 w 3413125"/>
                <a:gd name="connsiteY146" fmla="*/ 1304925 h 1762125"/>
                <a:gd name="connsiteX147" fmla="*/ 3403600 w 3413125"/>
                <a:gd name="connsiteY147" fmla="*/ 1511300 h 1762125"/>
                <a:gd name="connsiteX148" fmla="*/ 3403600 w 3413125"/>
                <a:gd name="connsiteY148" fmla="*/ 1762125 h 1762125"/>
                <a:gd name="connsiteX149" fmla="*/ 6350 w 3413125"/>
                <a:gd name="connsiteY149" fmla="*/ 1758950 h 1762125"/>
                <a:gd name="connsiteX150" fmla="*/ 0 w 3413125"/>
                <a:gd name="connsiteY150" fmla="*/ 962025 h 1762125"/>
                <a:gd name="connsiteX0" fmla="*/ 3644 w 3413594"/>
                <a:gd name="connsiteY0" fmla="*/ 133350 h 1762125"/>
                <a:gd name="connsiteX1" fmla="*/ 3644 w 3413594"/>
                <a:gd name="connsiteY1" fmla="*/ 133350 h 1762125"/>
                <a:gd name="connsiteX2" fmla="*/ 9994 w 3413594"/>
                <a:gd name="connsiteY2" fmla="*/ 161925 h 1762125"/>
                <a:gd name="connsiteX3" fmla="*/ 16344 w 3413594"/>
                <a:gd name="connsiteY3" fmla="*/ 171450 h 1762125"/>
                <a:gd name="connsiteX4" fmla="*/ 22694 w 3413594"/>
                <a:gd name="connsiteY4" fmla="*/ 190500 h 1762125"/>
                <a:gd name="connsiteX5" fmla="*/ 29044 w 3413594"/>
                <a:gd name="connsiteY5" fmla="*/ 209550 h 1762125"/>
                <a:gd name="connsiteX6" fmla="*/ 32219 w 3413594"/>
                <a:gd name="connsiteY6" fmla="*/ 219075 h 1762125"/>
                <a:gd name="connsiteX7" fmla="*/ 44919 w 3413594"/>
                <a:gd name="connsiteY7" fmla="*/ 238125 h 1762125"/>
                <a:gd name="connsiteX8" fmla="*/ 51269 w 3413594"/>
                <a:gd name="connsiteY8" fmla="*/ 247650 h 1762125"/>
                <a:gd name="connsiteX9" fmla="*/ 60794 w 3413594"/>
                <a:gd name="connsiteY9" fmla="*/ 254000 h 1762125"/>
                <a:gd name="connsiteX10" fmla="*/ 76669 w 3413594"/>
                <a:gd name="connsiteY10" fmla="*/ 269875 h 1762125"/>
                <a:gd name="connsiteX11" fmla="*/ 83019 w 3413594"/>
                <a:gd name="connsiteY11" fmla="*/ 279400 h 1762125"/>
                <a:gd name="connsiteX12" fmla="*/ 92544 w 3413594"/>
                <a:gd name="connsiteY12" fmla="*/ 285750 h 1762125"/>
                <a:gd name="connsiteX13" fmla="*/ 111594 w 3413594"/>
                <a:gd name="connsiteY13" fmla="*/ 304800 h 1762125"/>
                <a:gd name="connsiteX14" fmla="*/ 124294 w 3413594"/>
                <a:gd name="connsiteY14" fmla="*/ 320675 h 1762125"/>
                <a:gd name="connsiteX15" fmla="*/ 146519 w 3413594"/>
                <a:gd name="connsiteY15" fmla="*/ 352425 h 1762125"/>
                <a:gd name="connsiteX16" fmla="*/ 165569 w 3413594"/>
                <a:gd name="connsiteY16" fmla="*/ 368300 h 1762125"/>
                <a:gd name="connsiteX17" fmla="*/ 171919 w 3413594"/>
                <a:gd name="connsiteY17" fmla="*/ 377825 h 1762125"/>
                <a:gd name="connsiteX18" fmla="*/ 187794 w 3413594"/>
                <a:gd name="connsiteY18" fmla="*/ 387350 h 1762125"/>
                <a:gd name="connsiteX19" fmla="*/ 210019 w 3413594"/>
                <a:gd name="connsiteY19" fmla="*/ 403225 h 1762125"/>
                <a:gd name="connsiteX20" fmla="*/ 219544 w 3413594"/>
                <a:gd name="connsiteY20" fmla="*/ 409575 h 1762125"/>
                <a:gd name="connsiteX21" fmla="*/ 229069 w 3413594"/>
                <a:gd name="connsiteY21" fmla="*/ 419100 h 1762125"/>
                <a:gd name="connsiteX22" fmla="*/ 238594 w 3413594"/>
                <a:gd name="connsiteY22" fmla="*/ 425450 h 1762125"/>
                <a:gd name="connsiteX23" fmla="*/ 248119 w 3413594"/>
                <a:gd name="connsiteY23" fmla="*/ 434975 h 1762125"/>
                <a:gd name="connsiteX24" fmla="*/ 260819 w 3413594"/>
                <a:gd name="connsiteY24" fmla="*/ 444500 h 1762125"/>
                <a:gd name="connsiteX25" fmla="*/ 267169 w 3413594"/>
                <a:gd name="connsiteY25" fmla="*/ 454025 h 1762125"/>
                <a:gd name="connsiteX26" fmla="*/ 289394 w 3413594"/>
                <a:gd name="connsiteY26" fmla="*/ 476250 h 1762125"/>
                <a:gd name="connsiteX27" fmla="*/ 295744 w 3413594"/>
                <a:gd name="connsiteY27" fmla="*/ 485775 h 1762125"/>
                <a:gd name="connsiteX28" fmla="*/ 308444 w 3413594"/>
                <a:gd name="connsiteY28" fmla="*/ 495300 h 1762125"/>
                <a:gd name="connsiteX29" fmla="*/ 317969 w 3413594"/>
                <a:gd name="connsiteY29" fmla="*/ 504825 h 1762125"/>
                <a:gd name="connsiteX30" fmla="*/ 337019 w 3413594"/>
                <a:gd name="connsiteY30" fmla="*/ 517525 h 1762125"/>
                <a:gd name="connsiteX31" fmla="*/ 346544 w 3413594"/>
                <a:gd name="connsiteY31" fmla="*/ 523875 h 1762125"/>
                <a:gd name="connsiteX32" fmla="*/ 397344 w 3413594"/>
                <a:gd name="connsiteY32" fmla="*/ 565150 h 1762125"/>
                <a:gd name="connsiteX33" fmla="*/ 422744 w 3413594"/>
                <a:gd name="connsiteY33" fmla="*/ 584200 h 1762125"/>
                <a:gd name="connsiteX34" fmla="*/ 444969 w 3413594"/>
                <a:gd name="connsiteY34" fmla="*/ 603250 h 1762125"/>
                <a:gd name="connsiteX35" fmla="*/ 464019 w 3413594"/>
                <a:gd name="connsiteY35" fmla="*/ 615950 h 1762125"/>
                <a:gd name="connsiteX36" fmla="*/ 476719 w 3413594"/>
                <a:gd name="connsiteY36" fmla="*/ 622300 h 1762125"/>
                <a:gd name="connsiteX37" fmla="*/ 486244 w 3413594"/>
                <a:gd name="connsiteY37" fmla="*/ 631825 h 1762125"/>
                <a:gd name="connsiteX38" fmla="*/ 498944 w 3413594"/>
                <a:gd name="connsiteY38" fmla="*/ 638175 h 1762125"/>
                <a:gd name="connsiteX39" fmla="*/ 508469 w 3413594"/>
                <a:gd name="connsiteY39" fmla="*/ 644525 h 1762125"/>
                <a:gd name="connsiteX40" fmla="*/ 533869 w 3413594"/>
                <a:gd name="connsiteY40" fmla="*/ 650875 h 1762125"/>
                <a:gd name="connsiteX41" fmla="*/ 556094 w 3413594"/>
                <a:gd name="connsiteY41" fmla="*/ 660400 h 1762125"/>
                <a:gd name="connsiteX42" fmla="*/ 568794 w 3413594"/>
                <a:gd name="connsiteY42" fmla="*/ 666750 h 1762125"/>
                <a:gd name="connsiteX43" fmla="*/ 578319 w 3413594"/>
                <a:gd name="connsiteY43" fmla="*/ 669925 h 1762125"/>
                <a:gd name="connsiteX44" fmla="*/ 616419 w 3413594"/>
                <a:gd name="connsiteY44" fmla="*/ 692150 h 1762125"/>
                <a:gd name="connsiteX45" fmla="*/ 625944 w 3413594"/>
                <a:gd name="connsiteY45" fmla="*/ 698500 h 1762125"/>
                <a:gd name="connsiteX46" fmla="*/ 644994 w 3413594"/>
                <a:gd name="connsiteY46" fmla="*/ 704850 h 1762125"/>
                <a:gd name="connsiteX47" fmla="*/ 654519 w 3413594"/>
                <a:gd name="connsiteY47" fmla="*/ 711200 h 1762125"/>
                <a:gd name="connsiteX48" fmla="*/ 695794 w 3413594"/>
                <a:gd name="connsiteY48" fmla="*/ 727075 h 1762125"/>
                <a:gd name="connsiteX49" fmla="*/ 708494 w 3413594"/>
                <a:gd name="connsiteY49" fmla="*/ 733425 h 1762125"/>
                <a:gd name="connsiteX50" fmla="*/ 737069 w 3413594"/>
                <a:gd name="connsiteY50" fmla="*/ 742950 h 1762125"/>
                <a:gd name="connsiteX51" fmla="*/ 756119 w 3413594"/>
                <a:gd name="connsiteY51" fmla="*/ 749300 h 1762125"/>
                <a:gd name="connsiteX52" fmla="*/ 787869 w 3413594"/>
                <a:gd name="connsiteY52" fmla="*/ 758825 h 1762125"/>
                <a:gd name="connsiteX53" fmla="*/ 845019 w 3413594"/>
                <a:gd name="connsiteY53" fmla="*/ 768350 h 1762125"/>
                <a:gd name="connsiteX54" fmla="*/ 870419 w 3413594"/>
                <a:gd name="connsiteY54" fmla="*/ 774700 h 1762125"/>
                <a:gd name="connsiteX55" fmla="*/ 937094 w 3413594"/>
                <a:gd name="connsiteY55" fmla="*/ 781050 h 1762125"/>
                <a:gd name="connsiteX56" fmla="*/ 962494 w 3413594"/>
                <a:gd name="connsiteY56" fmla="*/ 787400 h 1762125"/>
                <a:gd name="connsiteX57" fmla="*/ 1013294 w 3413594"/>
                <a:gd name="connsiteY57" fmla="*/ 793750 h 1762125"/>
                <a:gd name="connsiteX58" fmla="*/ 1045044 w 3413594"/>
                <a:gd name="connsiteY58" fmla="*/ 800100 h 1762125"/>
                <a:gd name="connsiteX59" fmla="*/ 1070444 w 3413594"/>
                <a:gd name="connsiteY59" fmla="*/ 803275 h 1762125"/>
                <a:gd name="connsiteX60" fmla="*/ 1162519 w 3413594"/>
                <a:gd name="connsiteY60" fmla="*/ 812800 h 1762125"/>
                <a:gd name="connsiteX61" fmla="*/ 1210144 w 3413594"/>
                <a:gd name="connsiteY61" fmla="*/ 822325 h 1762125"/>
                <a:gd name="connsiteX62" fmla="*/ 1219669 w 3413594"/>
                <a:gd name="connsiteY62" fmla="*/ 825500 h 1762125"/>
                <a:gd name="connsiteX63" fmla="*/ 1251419 w 3413594"/>
                <a:gd name="connsiteY63" fmla="*/ 828675 h 1762125"/>
                <a:gd name="connsiteX64" fmla="*/ 1289519 w 3413594"/>
                <a:gd name="connsiteY64" fmla="*/ 835025 h 1762125"/>
                <a:gd name="connsiteX65" fmla="*/ 1349844 w 3413594"/>
                <a:gd name="connsiteY65" fmla="*/ 841375 h 1762125"/>
                <a:gd name="connsiteX66" fmla="*/ 1378419 w 3413594"/>
                <a:gd name="connsiteY66" fmla="*/ 844550 h 1762125"/>
                <a:gd name="connsiteX67" fmla="*/ 1457794 w 3413594"/>
                <a:gd name="connsiteY67" fmla="*/ 847725 h 1762125"/>
                <a:gd name="connsiteX68" fmla="*/ 1502244 w 3413594"/>
                <a:gd name="connsiteY68" fmla="*/ 850900 h 1762125"/>
                <a:gd name="connsiteX69" fmla="*/ 1743544 w 3413594"/>
                <a:gd name="connsiteY69" fmla="*/ 847725 h 1762125"/>
                <a:gd name="connsiteX70" fmla="*/ 1775294 w 3413594"/>
                <a:gd name="connsiteY70" fmla="*/ 841375 h 1762125"/>
                <a:gd name="connsiteX71" fmla="*/ 1841969 w 3413594"/>
                <a:gd name="connsiteY71" fmla="*/ 835025 h 1762125"/>
                <a:gd name="connsiteX72" fmla="*/ 1889594 w 3413594"/>
                <a:gd name="connsiteY72" fmla="*/ 825500 h 1762125"/>
                <a:gd name="connsiteX73" fmla="*/ 1921344 w 3413594"/>
                <a:gd name="connsiteY73" fmla="*/ 819150 h 1762125"/>
                <a:gd name="connsiteX74" fmla="*/ 1946744 w 3413594"/>
                <a:gd name="connsiteY74" fmla="*/ 815975 h 1762125"/>
                <a:gd name="connsiteX75" fmla="*/ 1968969 w 3413594"/>
                <a:gd name="connsiteY75" fmla="*/ 809625 h 1762125"/>
                <a:gd name="connsiteX76" fmla="*/ 1994369 w 3413594"/>
                <a:gd name="connsiteY76" fmla="*/ 803275 h 1762125"/>
                <a:gd name="connsiteX77" fmla="*/ 2010244 w 3413594"/>
                <a:gd name="connsiteY77" fmla="*/ 796925 h 1762125"/>
                <a:gd name="connsiteX78" fmla="*/ 2070569 w 3413594"/>
                <a:gd name="connsiteY78" fmla="*/ 784225 h 1762125"/>
                <a:gd name="connsiteX79" fmla="*/ 2102319 w 3413594"/>
                <a:gd name="connsiteY79" fmla="*/ 768350 h 1762125"/>
                <a:gd name="connsiteX80" fmla="*/ 2121369 w 3413594"/>
                <a:gd name="connsiteY80" fmla="*/ 762000 h 1762125"/>
                <a:gd name="connsiteX81" fmla="*/ 2146769 w 3413594"/>
                <a:gd name="connsiteY81" fmla="*/ 749300 h 1762125"/>
                <a:gd name="connsiteX82" fmla="*/ 2184869 w 3413594"/>
                <a:gd name="connsiteY82" fmla="*/ 739775 h 1762125"/>
                <a:gd name="connsiteX83" fmla="*/ 2222969 w 3413594"/>
                <a:gd name="connsiteY83" fmla="*/ 723900 h 1762125"/>
                <a:gd name="connsiteX84" fmla="*/ 2235669 w 3413594"/>
                <a:gd name="connsiteY84" fmla="*/ 720725 h 1762125"/>
                <a:gd name="connsiteX85" fmla="*/ 2257894 w 3413594"/>
                <a:gd name="connsiteY85" fmla="*/ 714375 h 1762125"/>
                <a:gd name="connsiteX86" fmla="*/ 2273769 w 3413594"/>
                <a:gd name="connsiteY86" fmla="*/ 711200 h 1762125"/>
                <a:gd name="connsiteX87" fmla="*/ 2289644 w 3413594"/>
                <a:gd name="connsiteY87" fmla="*/ 704850 h 1762125"/>
                <a:gd name="connsiteX88" fmla="*/ 2315044 w 3413594"/>
                <a:gd name="connsiteY88" fmla="*/ 698500 h 1762125"/>
                <a:gd name="connsiteX89" fmla="*/ 2346794 w 3413594"/>
                <a:gd name="connsiteY89" fmla="*/ 685800 h 1762125"/>
                <a:gd name="connsiteX90" fmla="*/ 2388069 w 3413594"/>
                <a:gd name="connsiteY90" fmla="*/ 663575 h 1762125"/>
                <a:gd name="connsiteX91" fmla="*/ 2400769 w 3413594"/>
                <a:gd name="connsiteY91" fmla="*/ 657225 h 1762125"/>
                <a:gd name="connsiteX92" fmla="*/ 2426169 w 3413594"/>
                <a:gd name="connsiteY92" fmla="*/ 638175 h 1762125"/>
                <a:gd name="connsiteX93" fmla="*/ 2451569 w 3413594"/>
                <a:gd name="connsiteY93" fmla="*/ 615950 h 1762125"/>
                <a:gd name="connsiteX94" fmla="*/ 2483319 w 3413594"/>
                <a:gd name="connsiteY94" fmla="*/ 600075 h 1762125"/>
                <a:gd name="connsiteX95" fmla="*/ 2508719 w 3413594"/>
                <a:gd name="connsiteY95" fmla="*/ 590550 h 1762125"/>
                <a:gd name="connsiteX96" fmla="*/ 2518244 w 3413594"/>
                <a:gd name="connsiteY96" fmla="*/ 584200 h 1762125"/>
                <a:gd name="connsiteX97" fmla="*/ 2549994 w 3413594"/>
                <a:gd name="connsiteY97" fmla="*/ 571500 h 1762125"/>
                <a:gd name="connsiteX98" fmla="*/ 2559519 w 3413594"/>
                <a:gd name="connsiteY98" fmla="*/ 565150 h 1762125"/>
                <a:gd name="connsiteX99" fmla="*/ 2600794 w 3413594"/>
                <a:gd name="connsiteY99" fmla="*/ 542925 h 1762125"/>
                <a:gd name="connsiteX100" fmla="*/ 2626194 w 3413594"/>
                <a:gd name="connsiteY100" fmla="*/ 533400 h 1762125"/>
                <a:gd name="connsiteX101" fmla="*/ 2676994 w 3413594"/>
                <a:gd name="connsiteY101" fmla="*/ 511175 h 1762125"/>
                <a:gd name="connsiteX102" fmla="*/ 2692869 w 3413594"/>
                <a:gd name="connsiteY102" fmla="*/ 501650 h 1762125"/>
                <a:gd name="connsiteX103" fmla="*/ 2718269 w 3413594"/>
                <a:gd name="connsiteY103" fmla="*/ 488950 h 1762125"/>
                <a:gd name="connsiteX104" fmla="*/ 2730969 w 3413594"/>
                <a:gd name="connsiteY104" fmla="*/ 479425 h 1762125"/>
                <a:gd name="connsiteX105" fmla="*/ 2753194 w 3413594"/>
                <a:gd name="connsiteY105" fmla="*/ 469900 h 1762125"/>
                <a:gd name="connsiteX106" fmla="*/ 2781769 w 3413594"/>
                <a:gd name="connsiteY106" fmla="*/ 457200 h 1762125"/>
                <a:gd name="connsiteX107" fmla="*/ 2791294 w 3413594"/>
                <a:gd name="connsiteY107" fmla="*/ 450850 h 1762125"/>
                <a:gd name="connsiteX108" fmla="*/ 2826219 w 3413594"/>
                <a:gd name="connsiteY108" fmla="*/ 441325 h 1762125"/>
                <a:gd name="connsiteX109" fmla="*/ 2861144 w 3413594"/>
                <a:gd name="connsiteY109" fmla="*/ 428625 h 1762125"/>
                <a:gd name="connsiteX110" fmla="*/ 2877019 w 3413594"/>
                <a:gd name="connsiteY110" fmla="*/ 419100 h 1762125"/>
                <a:gd name="connsiteX111" fmla="*/ 2896069 w 3413594"/>
                <a:gd name="connsiteY111" fmla="*/ 412750 h 1762125"/>
                <a:gd name="connsiteX112" fmla="*/ 2921469 w 3413594"/>
                <a:gd name="connsiteY112" fmla="*/ 403225 h 1762125"/>
                <a:gd name="connsiteX113" fmla="*/ 2934169 w 3413594"/>
                <a:gd name="connsiteY113" fmla="*/ 396875 h 1762125"/>
                <a:gd name="connsiteX114" fmla="*/ 2943694 w 3413594"/>
                <a:gd name="connsiteY114" fmla="*/ 393700 h 1762125"/>
                <a:gd name="connsiteX115" fmla="*/ 2959569 w 3413594"/>
                <a:gd name="connsiteY115" fmla="*/ 387350 h 1762125"/>
                <a:gd name="connsiteX116" fmla="*/ 2972269 w 3413594"/>
                <a:gd name="connsiteY116" fmla="*/ 381000 h 1762125"/>
                <a:gd name="connsiteX117" fmla="*/ 2981794 w 3413594"/>
                <a:gd name="connsiteY117" fmla="*/ 374650 h 1762125"/>
                <a:gd name="connsiteX118" fmla="*/ 3013544 w 3413594"/>
                <a:gd name="connsiteY118" fmla="*/ 361950 h 1762125"/>
                <a:gd name="connsiteX119" fmla="*/ 3029419 w 3413594"/>
                <a:gd name="connsiteY119" fmla="*/ 352425 h 1762125"/>
                <a:gd name="connsiteX120" fmla="*/ 3038944 w 3413594"/>
                <a:gd name="connsiteY120" fmla="*/ 349250 h 1762125"/>
                <a:gd name="connsiteX121" fmla="*/ 3051644 w 3413594"/>
                <a:gd name="connsiteY121" fmla="*/ 342900 h 1762125"/>
                <a:gd name="connsiteX122" fmla="*/ 3080219 w 3413594"/>
                <a:gd name="connsiteY122" fmla="*/ 330200 h 1762125"/>
                <a:gd name="connsiteX123" fmla="*/ 3096094 w 3413594"/>
                <a:gd name="connsiteY123" fmla="*/ 320675 h 1762125"/>
                <a:gd name="connsiteX124" fmla="*/ 3105619 w 3413594"/>
                <a:gd name="connsiteY124" fmla="*/ 317500 h 1762125"/>
                <a:gd name="connsiteX125" fmla="*/ 3118319 w 3413594"/>
                <a:gd name="connsiteY125" fmla="*/ 307975 h 1762125"/>
                <a:gd name="connsiteX126" fmla="*/ 3131019 w 3413594"/>
                <a:gd name="connsiteY126" fmla="*/ 301625 h 1762125"/>
                <a:gd name="connsiteX127" fmla="*/ 3143719 w 3413594"/>
                <a:gd name="connsiteY127" fmla="*/ 292100 h 1762125"/>
                <a:gd name="connsiteX128" fmla="*/ 3159594 w 3413594"/>
                <a:gd name="connsiteY128" fmla="*/ 282575 h 1762125"/>
                <a:gd name="connsiteX129" fmla="*/ 3184994 w 3413594"/>
                <a:gd name="connsiteY129" fmla="*/ 257175 h 1762125"/>
                <a:gd name="connsiteX130" fmla="*/ 3200869 w 3413594"/>
                <a:gd name="connsiteY130" fmla="*/ 241300 h 1762125"/>
                <a:gd name="connsiteX131" fmla="*/ 3216744 w 3413594"/>
                <a:gd name="connsiteY131" fmla="*/ 231775 h 1762125"/>
                <a:gd name="connsiteX132" fmla="*/ 3229444 w 3413594"/>
                <a:gd name="connsiteY132" fmla="*/ 225425 h 1762125"/>
                <a:gd name="connsiteX133" fmla="*/ 3238969 w 3413594"/>
                <a:gd name="connsiteY133" fmla="*/ 215900 h 1762125"/>
                <a:gd name="connsiteX134" fmla="*/ 3254844 w 3413594"/>
                <a:gd name="connsiteY134" fmla="*/ 203200 h 1762125"/>
                <a:gd name="connsiteX135" fmla="*/ 3267544 w 3413594"/>
                <a:gd name="connsiteY135" fmla="*/ 190500 h 1762125"/>
                <a:gd name="connsiteX136" fmla="*/ 3299294 w 3413594"/>
                <a:gd name="connsiteY136" fmla="*/ 165100 h 1762125"/>
                <a:gd name="connsiteX137" fmla="*/ 3318344 w 3413594"/>
                <a:gd name="connsiteY137" fmla="*/ 136525 h 1762125"/>
                <a:gd name="connsiteX138" fmla="*/ 3346919 w 3413594"/>
                <a:gd name="connsiteY138" fmla="*/ 98425 h 1762125"/>
                <a:gd name="connsiteX139" fmla="*/ 3369144 w 3413594"/>
                <a:gd name="connsiteY139" fmla="*/ 63500 h 1762125"/>
                <a:gd name="connsiteX140" fmla="*/ 3378669 w 3413594"/>
                <a:gd name="connsiteY140" fmla="*/ 50800 h 1762125"/>
                <a:gd name="connsiteX141" fmla="*/ 3400894 w 3413594"/>
                <a:gd name="connsiteY141" fmla="*/ 12700 h 1762125"/>
                <a:gd name="connsiteX142" fmla="*/ 3404069 w 3413594"/>
                <a:gd name="connsiteY142" fmla="*/ 0 h 1762125"/>
                <a:gd name="connsiteX143" fmla="*/ 3410419 w 3413594"/>
                <a:gd name="connsiteY143" fmla="*/ 180975 h 1762125"/>
                <a:gd name="connsiteX144" fmla="*/ 3413594 w 3413594"/>
                <a:gd name="connsiteY144" fmla="*/ 231775 h 1762125"/>
                <a:gd name="connsiteX145" fmla="*/ 3410419 w 3413594"/>
                <a:gd name="connsiteY145" fmla="*/ 1022350 h 1762125"/>
                <a:gd name="connsiteX146" fmla="*/ 3410419 w 3413594"/>
                <a:gd name="connsiteY146" fmla="*/ 1304925 h 1762125"/>
                <a:gd name="connsiteX147" fmla="*/ 3404069 w 3413594"/>
                <a:gd name="connsiteY147" fmla="*/ 1511300 h 1762125"/>
                <a:gd name="connsiteX148" fmla="*/ 3404069 w 3413594"/>
                <a:gd name="connsiteY148" fmla="*/ 1762125 h 1762125"/>
                <a:gd name="connsiteX149" fmla="*/ 6819 w 3413594"/>
                <a:gd name="connsiteY149" fmla="*/ 1758950 h 1762125"/>
                <a:gd name="connsiteX150" fmla="*/ 469 w 3413594"/>
                <a:gd name="connsiteY150" fmla="*/ 962025 h 1762125"/>
                <a:gd name="connsiteX151" fmla="*/ 470 w 3413594"/>
                <a:gd name="connsiteY151" fmla="*/ 958850 h 1762125"/>
                <a:gd name="connsiteX0" fmla="*/ 3345 w 3413295"/>
                <a:gd name="connsiteY0" fmla="*/ 133350 h 1762125"/>
                <a:gd name="connsiteX1" fmla="*/ 3345 w 3413295"/>
                <a:gd name="connsiteY1" fmla="*/ 133350 h 1762125"/>
                <a:gd name="connsiteX2" fmla="*/ 9695 w 3413295"/>
                <a:gd name="connsiteY2" fmla="*/ 161925 h 1762125"/>
                <a:gd name="connsiteX3" fmla="*/ 16045 w 3413295"/>
                <a:gd name="connsiteY3" fmla="*/ 171450 h 1762125"/>
                <a:gd name="connsiteX4" fmla="*/ 22395 w 3413295"/>
                <a:gd name="connsiteY4" fmla="*/ 190500 h 1762125"/>
                <a:gd name="connsiteX5" fmla="*/ 28745 w 3413295"/>
                <a:gd name="connsiteY5" fmla="*/ 209550 h 1762125"/>
                <a:gd name="connsiteX6" fmla="*/ 31920 w 3413295"/>
                <a:gd name="connsiteY6" fmla="*/ 219075 h 1762125"/>
                <a:gd name="connsiteX7" fmla="*/ 44620 w 3413295"/>
                <a:gd name="connsiteY7" fmla="*/ 238125 h 1762125"/>
                <a:gd name="connsiteX8" fmla="*/ 50970 w 3413295"/>
                <a:gd name="connsiteY8" fmla="*/ 247650 h 1762125"/>
                <a:gd name="connsiteX9" fmla="*/ 60495 w 3413295"/>
                <a:gd name="connsiteY9" fmla="*/ 254000 h 1762125"/>
                <a:gd name="connsiteX10" fmla="*/ 76370 w 3413295"/>
                <a:gd name="connsiteY10" fmla="*/ 269875 h 1762125"/>
                <a:gd name="connsiteX11" fmla="*/ 82720 w 3413295"/>
                <a:gd name="connsiteY11" fmla="*/ 279400 h 1762125"/>
                <a:gd name="connsiteX12" fmla="*/ 92245 w 3413295"/>
                <a:gd name="connsiteY12" fmla="*/ 285750 h 1762125"/>
                <a:gd name="connsiteX13" fmla="*/ 111295 w 3413295"/>
                <a:gd name="connsiteY13" fmla="*/ 304800 h 1762125"/>
                <a:gd name="connsiteX14" fmla="*/ 123995 w 3413295"/>
                <a:gd name="connsiteY14" fmla="*/ 320675 h 1762125"/>
                <a:gd name="connsiteX15" fmla="*/ 146220 w 3413295"/>
                <a:gd name="connsiteY15" fmla="*/ 352425 h 1762125"/>
                <a:gd name="connsiteX16" fmla="*/ 165270 w 3413295"/>
                <a:gd name="connsiteY16" fmla="*/ 368300 h 1762125"/>
                <a:gd name="connsiteX17" fmla="*/ 171620 w 3413295"/>
                <a:gd name="connsiteY17" fmla="*/ 377825 h 1762125"/>
                <a:gd name="connsiteX18" fmla="*/ 187495 w 3413295"/>
                <a:gd name="connsiteY18" fmla="*/ 387350 h 1762125"/>
                <a:gd name="connsiteX19" fmla="*/ 209720 w 3413295"/>
                <a:gd name="connsiteY19" fmla="*/ 403225 h 1762125"/>
                <a:gd name="connsiteX20" fmla="*/ 219245 w 3413295"/>
                <a:gd name="connsiteY20" fmla="*/ 409575 h 1762125"/>
                <a:gd name="connsiteX21" fmla="*/ 228770 w 3413295"/>
                <a:gd name="connsiteY21" fmla="*/ 419100 h 1762125"/>
                <a:gd name="connsiteX22" fmla="*/ 238295 w 3413295"/>
                <a:gd name="connsiteY22" fmla="*/ 425450 h 1762125"/>
                <a:gd name="connsiteX23" fmla="*/ 247820 w 3413295"/>
                <a:gd name="connsiteY23" fmla="*/ 434975 h 1762125"/>
                <a:gd name="connsiteX24" fmla="*/ 260520 w 3413295"/>
                <a:gd name="connsiteY24" fmla="*/ 444500 h 1762125"/>
                <a:gd name="connsiteX25" fmla="*/ 266870 w 3413295"/>
                <a:gd name="connsiteY25" fmla="*/ 454025 h 1762125"/>
                <a:gd name="connsiteX26" fmla="*/ 289095 w 3413295"/>
                <a:gd name="connsiteY26" fmla="*/ 476250 h 1762125"/>
                <a:gd name="connsiteX27" fmla="*/ 295445 w 3413295"/>
                <a:gd name="connsiteY27" fmla="*/ 485775 h 1762125"/>
                <a:gd name="connsiteX28" fmla="*/ 308145 w 3413295"/>
                <a:gd name="connsiteY28" fmla="*/ 495300 h 1762125"/>
                <a:gd name="connsiteX29" fmla="*/ 317670 w 3413295"/>
                <a:gd name="connsiteY29" fmla="*/ 504825 h 1762125"/>
                <a:gd name="connsiteX30" fmla="*/ 336720 w 3413295"/>
                <a:gd name="connsiteY30" fmla="*/ 517525 h 1762125"/>
                <a:gd name="connsiteX31" fmla="*/ 346245 w 3413295"/>
                <a:gd name="connsiteY31" fmla="*/ 523875 h 1762125"/>
                <a:gd name="connsiteX32" fmla="*/ 397045 w 3413295"/>
                <a:gd name="connsiteY32" fmla="*/ 565150 h 1762125"/>
                <a:gd name="connsiteX33" fmla="*/ 422445 w 3413295"/>
                <a:gd name="connsiteY33" fmla="*/ 584200 h 1762125"/>
                <a:gd name="connsiteX34" fmla="*/ 444670 w 3413295"/>
                <a:gd name="connsiteY34" fmla="*/ 603250 h 1762125"/>
                <a:gd name="connsiteX35" fmla="*/ 463720 w 3413295"/>
                <a:gd name="connsiteY35" fmla="*/ 615950 h 1762125"/>
                <a:gd name="connsiteX36" fmla="*/ 476420 w 3413295"/>
                <a:gd name="connsiteY36" fmla="*/ 622300 h 1762125"/>
                <a:gd name="connsiteX37" fmla="*/ 485945 w 3413295"/>
                <a:gd name="connsiteY37" fmla="*/ 631825 h 1762125"/>
                <a:gd name="connsiteX38" fmla="*/ 498645 w 3413295"/>
                <a:gd name="connsiteY38" fmla="*/ 638175 h 1762125"/>
                <a:gd name="connsiteX39" fmla="*/ 508170 w 3413295"/>
                <a:gd name="connsiteY39" fmla="*/ 644525 h 1762125"/>
                <a:gd name="connsiteX40" fmla="*/ 533570 w 3413295"/>
                <a:gd name="connsiteY40" fmla="*/ 650875 h 1762125"/>
                <a:gd name="connsiteX41" fmla="*/ 555795 w 3413295"/>
                <a:gd name="connsiteY41" fmla="*/ 660400 h 1762125"/>
                <a:gd name="connsiteX42" fmla="*/ 568495 w 3413295"/>
                <a:gd name="connsiteY42" fmla="*/ 666750 h 1762125"/>
                <a:gd name="connsiteX43" fmla="*/ 578020 w 3413295"/>
                <a:gd name="connsiteY43" fmla="*/ 669925 h 1762125"/>
                <a:gd name="connsiteX44" fmla="*/ 616120 w 3413295"/>
                <a:gd name="connsiteY44" fmla="*/ 692150 h 1762125"/>
                <a:gd name="connsiteX45" fmla="*/ 625645 w 3413295"/>
                <a:gd name="connsiteY45" fmla="*/ 698500 h 1762125"/>
                <a:gd name="connsiteX46" fmla="*/ 644695 w 3413295"/>
                <a:gd name="connsiteY46" fmla="*/ 704850 h 1762125"/>
                <a:gd name="connsiteX47" fmla="*/ 654220 w 3413295"/>
                <a:gd name="connsiteY47" fmla="*/ 711200 h 1762125"/>
                <a:gd name="connsiteX48" fmla="*/ 695495 w 3413295"/>
                <a:gd name="connsiteY48" fmla="*/ 727075 h 1762125"/>
                <a:gd name="connsiteX49" fmla="*/ 708195 w 3413295"/>
                <a:gd name="connsiteY49" fmla="*/ 733425 h 1762125"/>
                <a:gd name="connsiteX50" fmla="*/ 736770 w 3413295"/>
                <a:gd name="connsiteY50" fmla="*/ 742950 h 1762125"/>
                <a:gd name="connsiteX51" fmla="*/ 755820 w 3413295"/>
                <a:gd name="connsiteY51" fmla="*/ 749300 h 1762125"/>
                <a:gd name="connsiteX52" fmla="*/ 787570 w 3413295"/>
                <a:gd name="connsiteY52" fmla="*/ 758825 h 1762125"/>
                <a:gd name="connsiteX53" fmla="*/ 844720 w 3413295"/>
                <a:gd name="connsiteY53" fmla="*/ 768350 h 1762125"/>
                <a:gd name="connsiteX54" fmla="*/ 870120 w 3413295"/>
                <a:gd name="connsiteY54" fmla="*/ 774700 h 1762125"/>
                <a:gd name="connsiteX55" fmla="*/ 936795 w 3413295"/>
                <a:gd name="connsiteY55" fmla="*/ 781050 h 1762125"/>
                <a:gd name="connsiteX56" fmla="*/ 962195 w 3413295"/>
                <a:gd name="connsiteY56" fmla="*/ 787400 h 1762125"/>
                <a:gd name="connsiteX57" fmla="*/ 1012995 w 3413295"/>
                <a:gd name="connsiteY57" fmla="*/ 793750 h 1762125"/>
                <a:gd name="connsiteX58" fmla="*/ 1044745 w 3413295"/>
                <a:gd name="connsiteY58" fmla="*/ 800100 h 1762125"/>
                <a:gd name="connsiteX59" fmla="*/ 1070145 w 3413295"/>
                <a:gd name="connsiteY59" fmla="*/ 803275 h 1762125"/>
                <a:gd name="connsiteX60" fmla="*/ 1162220 w 3413295"/>
                <a:gd name="connsiteY60" fmla="*/ 812800 h 1762125"/>
                <a:gd name="connsiteX61" fmla="*/ 1209845 w 3413295"/>
                <a:gd name="connsiteY61" fmla="*/ 822325 h 1762125"/>
                <a:gd name="connsiteX62" fmla="*/ 1219370 w 3413295"/>
                <a:gd name="connsiteY62" fmla="*/ 825500 h 1762125"/>
                <a:gd name="connsiteX63" fmla="*/ 1251120 w 3413295"/>
                <a:gd name="connsiteY63" fmla="*/ 828675 h 1762125"/>
                <a:gd name="connsiteX64" fmla="*/ 1289220 w 3413295"/>
                <a:gd name="connsiteY64" fmla="*/ 835025 h 1762125"/>
                <a:gd name="connsiteX65" fmla="*/ 1349545 w 3413295"/>
                <a:gd name="connsiteY65" fmla="*/ 841375 h 1762125"/>
                <a:gd name="connsiteX66" fmla="*/ 1378120 w 3413295"/>
                <a:gd name="connsiteY66" fmla="*/ 844550 h 1762125"/>
                <a:gd name="connsiteX67" fmla="*/ 1457495 w 3413295"/>
                <a:gd name="connsiteY67" fmla="*/ 847725 h 1762125"/>
                <a:gd name="connsiteX68" fmla="*/ 1501945 w 3413295"/>
                <a:gd name="connsiteY68" fmla="*/ 850900 h 1762125"/>
                <a:gd name="connsiteX69" fmla="*/ 1743245 w 3413295"/>
                <a:gd name="connsiteY69" fmla="*/ 847725 h 1762125"/>
                <a:gd name="connsiteX70" fmla="*/ 1774995 w 3413295"/>
                <a:gd name="connsiteY70" fmla="*/ 841375 h 1762125"/>
                <a:gd name="connsiteX71" fmla="*/ 1841670 w 3413295"/>
                <a:gd name="connsiteY71" fmla="*/ 835025 h 1762125"/>
                <a:gd name="connsiteX72" fmla="*/ 1889295 w 3413295"/>
                <a:gd name="connsiteY72" fmla="*/ 825500 h 1762125"/>
                <a:gd name="connsiteX73" fmla="*/ 1921045 w 3413295"/>
                <a:gd name="connsiteY73" fmla="*/ 819150 h 1762125"/>
                <a:gd name="connsiteX74" fmla="*/ 1946445 w 3413295"/>
                <a:gd name="connsiteY74" fmla="*/ 815975 h 1762125"/>
                <a:gd name="connsiteX75" fmla="*/ 1968670 w 3413295"/>
                <a:gd name="connsiteY75" fmla="*/ 809625 h 1762125"/>
                <a:gd name="connsiteX76" fmla="*/ 1994070 w 3413295"/>
                <a:gd name="connsiteY76" fmla="*/ 803275 h 1762125"/>
                <a:gd name="connsiteX77" fmla="*/ 2009945 w 3413295"/>
                <a:gd name="connsiteY77" fmla="*/ 796925 h 1762125"/>
                <a:gd name="connsiteX78" fmla="*/ 2070270 w 3413295"/>
                <a:gd name="connsiteY78" fmla="*/ 784225 h 1762125"/>
                <a:gd name="connsiteX79" fmla="*/ 2102020 w 3413295"/>
                <a:gd name="connsiteY79" fmla="*/ 768350 h 1762125"/>
                <a:gd name="connsiteX80" fmla="*/ 2121070 w 3413295"/>
                <a:gd name="connsiteY80" fmla="*/ 762000 h 1762125"/>
                <a:gd name="connsiteX81" fmla="*/ 2146470 w 3413295"/>
                <a:gd name="connsiteY81" fmla="*/ 749300 h 1762125"/>
                <a:gd name="connsiteX82" fmla="*/ 2184570 w 3413295"/>
                <a:gd name="connsiteY82" fmla="*/ 739775 h 1762125"/>
                <a:gd name="connsiteX83" fmla="*/ 2222670 w 3413295"/>
                <a:gd name="connsiteY83" fmla="*/ 723900 h 1762125"/>
                <a:gd name="connsiteX84" fmla="*/ 2235370 w 3413295"/>
                <a:gd name="connsiteY84" fmla="*/ 720725 h 1762125"/>
                <a:gd name="connsiteX85" fmla="*/ 2257595 w 3413295"/>
                <a:gd name="connsiteY85" fmla="*/ 714375 h 1762125"/>
                <a:gd name="connsiteX86" fmla="*/ 2273470 w 3413295"/>
                <a:gd name="connsiteY86" fmla="*/ 711200 h 1762125"/>
                <a:gd name="connsiteX87" fmla="*/ 2289345 w 3413295"/>
                <a:gd name="connsiteY87" fmla="*/ 704850 h 1762125"/>
                <a:gd name="connsiteX88" fmla="*/ 2314745 w 3413295"/>
                <a:gd name="connsiteY88" fmla="*/ 698500 h 1762125"/>
                <a:gd name="connsiteX89" fmla="*/ 2346495 w 3413295"/>
                <a:gd name="connsiteY89" fmla="*/ 685800 h 1762125"/>
                <a:gd name="connsiteX90" fmla="*/ 2387770 w 3413295"/>
                <a:gd name="connsiteY90" fmla="*/ 663575 h 1762125"/>
                <a:gd name="connsiteX91" fmla="*/ 2400470 w 3413295"/>
                <a:gd name="connsiteY91" fmla="*/ 657225 h 1762125"/>
                <a:gd name="connsiteX92" fmla="*/ 2425870 w 3413295"/>
                <a:gd name="connsiteY92" fmla="*/ 638175 h 1762125"/>
                <a:gd name="connsiteX93" fmla="*/ 2451270 w 3413295"/>
                <a:gd name="connsiteY93" fmla="*/ 615950 h 1762125"/>
                <a:gd name="connsiteX94" fmla="*/ 2483020 w 3413295"/>
                <a:gd name="connsiteY94" fmla="*/ 600075 h 1762125"/>
                <a:gd name="connsiteX95" fmla="*/ 2508420 w 3413295"/>
                <a:gd name="connsiteY95" fmla="*/ 590550 h 1762125"/>
                <a:gd name="connsiteX96" fmla="*/ 2517945 w 3413295"/>
                <a:gd name="connsiteY96" fmla="*/ 584200 h 1762125"/>
                <a:gd name="connsiteX97" fmla="*/ 2549695 w 3413295"/>
                <a:gd name="connsiteY97" fmla="*/ 571500 h 1762125"/>
                <a:gd name="connsiteX98" fmla="*/ 2559220 w 3413295"/>
                <a:gd name="connsiteY98" fmla="*/ 565150 h 1762125"/>
                <a:gd name="connsiteX99" fmla="*/ 2600495 w 3413295"/>
                <a:gd name="connsiteY99" fmla="*/ 542925 h 1762125"/>
                <a:gd name="connsiteX100" fmla="*/ 2625895 w 3413295"/>
                <a:gd name="connsiteY100" fmla="*/ 533400 h 1762125"/>
                <a:gd name="connsiteX101" fmla="*/ 2676695 w 3413295"/>
                <a:gd name="connsiteY101" fmla="*/ 511175 h 1762125"/>
                <a:gd name="connsiteX102" fmla="*/ 2692570 w 3413295"/>
                <a:gd name="connsiteY102" fmla="*/ 501650 h 1762125"/>
                <a:gd name="connsiteX103" fmla="*/ 2717970 w 3413295"/>
                <a:gd name="connsiteY103" fmla="*/ 488950 h 1762125"/>
                <a:gd name="connsiteX104" fmla="*/ 2730670 w 3413295"/>
                <a:gd name="connsiteY104" fmla="*/ 479425 h 1762125"/>
                <a:gd name="connsiteX105" fmla="*/ 2752895 w 3413295"/>
                <a:gd name="connsiteY105" fmla="*/ 469900 h 1762125"/>
                <a:gd name="connsiteX106" fmla="*/ 2781470 w 3413295"/>
                <a:gd name="connsiteY106" fmla="*/ 457200 h 1762125"/>
                <a:gd name="connsiteX107" fmla="*/ 2790995 w 3413295"/>
                <a:gd name="connsiteY107" fmla="*/ 450850 h 1762125"/>
                <a:gd name="connsiteX108" fmla="*/ 2825920 w 3413295"/>
                <a:gd name="connsiteY108" fmla="*/ 441325 h 1762125"/>
                <a:gd name="connsiteX109" fmla="*/ 2860845 w 3413295"/>
                <a:gd name="connsiteY109" fmla="*/ 428625 h 1762125"/>
                <a:gd name="connsiteX110" fmla="*/ 2876720 w 3413295"/>
                <a:gd name="connsiteY110" fmla="*/ 419100 h 1762125"/>
                <a:gd name="connsiteX111" fmla="*/ 2895770 w 3413295"/>
                <a:gd name="connsiteY111" fmla="*/ 412750 h 1762125"/>
                <a:gd name="connsiteX112" fmla="*/ 2921170 w 3413295"/>
                <a:gd name="connsiteY112" fmla="*/ 403225 h 1762125"/>
                <a:gd name="connsiteX113" fmla="*/ 2933870 w 3413295"/>
                <a:gd name="connsiteY113" fmla="*/ 396875 h 1762125"/>
                <a:gd name="connsiteX114" fmla="*/ 2943395 w 3413295"/>
                <a:gd name="connsiteY114" fmla="*/ 393700 h 1762125"/>
                <a:gd name="connsiteX115" fmla="*/ 2959270 w 3413295"/>
                <a:gd name="connsiteY115" fmla="*/ 387350 h 1762125"/>
                <a:gd name="connsiteX116" fmla="*/ 2971970 w 3413295"/>
                <a:gd name="connsiteY116" fmla="*/ 381000 h 1762125"/>
                <a:gd name="connsiteX117" fmla="*/ 2981495 w 3413295"/>
                <a:gd name="connsiteY117" fmla="*/ 374650 h 1762125"/>
                <a:gd name="connsiteX118" fmla="*/ 3013245 w 3413295"/>
                <a:gd name="connsiteY118" fmla="*/ 361950 h 1762125"/>
                <a:gd name="connsiteX119" fmla="*/ 3029120 w 3413295"/>
                <a:gd name="connsiteY119" fmla="*/ 352425 h 1762125"/>
                <a:gd name="connsiteX120" fmla="*/ 3038645 w 3413295"/>
                <a:gd name="connsiteY120" fmla="*/ 349250 h 1762125"/>
                <a:gd name="connsiteX121" fmla="*/ 3051345 w 3413295"/>
                <a:gd name="connsiteY121" fmla="*/ 342900 h 1762125"/>
                <a:gd name="connsiteX122" fmla="*/ 3079920 w 3413295"/>
                <a:gd name="connsiteY122" fmla="*/ 330200 h 1762125"/>
                <a:gd name="connsiteX123" fmla="*/ 3095795 w 3413295"/>
                <a:gd name="connsiteY123" fmla="*/ 320675 h 1762125"/>
                <a:gd name="connsiteX124" fmla="*/ 3105320 w 3413295"/>
                <a:gd name="connsiteY124" fmla="*/ 317500 h 1762125"/>
                <a:gd name="connsiteX125" fmla="*/ 3118020 w 3413295"/>
                <a:gd name="connsiteY125" fmla="*/ 307975 h 1762125"/>
                <a:gd name="connsiteX126" fmla="*/ 3130720 w 3413295"/>
                <a:gd name="connsiteY126" fmla="*/ 301625 h 1762125"/>
                <a:gd name="connsiteX127" fmla="*/ 3143420 w 3413295"/>
                <a:gd name="connsiteY127" fmla="*/ 292100 h 1762125"/>
                <a:gd name="connsiteX128" fmla="*/ 3159295 w 3413295"/>
                <a:gd name="connsiteY128" fmla="*/ 282575 h 1762125"/>
                <a:gd name="connsiteX129" fmla="*/ 3184695 w 3413295"/>
                <a:gd name="connsiteY129" fmla="*/ 257175 h 1762125"/>
                <a:gd name="connsiteX130" fmla="*/ 3200570 w 3413295"/>
                <a:gd name="connsiteY130" fmla="*/ 241300 h 1762125"/>
                <a:gd name="connsiteX131" fmla="*/ 3216445 w 3413295"/>
                <a:gd name="connsiteY131" fmla="*/ 231775 h 1762125"/>
                <a:gd name="connsiteX132" fmla="*/ 3229145 w 3413295"/>
                <a:gd name="connsiteY132" fmla="*/ 225425 h 1762125"/>
                <a:gd name="connsiteX133" fmla="*/ 3238670 w 3413295"/>
                <a:gd name="connsiteY133" fmla="*/ 215900 h 1762125"/>
                <a:gd name="connsiteX134" fmla="*/ 3254545 w 3413295"/>
                <a:gd name="connsiteY134" fmla="*/ 203200 h 1762125"/>
                <a:gd name="connsiteX135" fmla="*/ 3267245 w 3413295"/>
                <a:gd name="connsiteY135" fmla="*/ 190500 h 1762125"/>
                <a:gd name="connsiteX136" fmla="*/ 3298995 w 3413295"/>
                <a:gd name="connsiteY136" fmla="*/ 165100 h 1762125"/>
                <a:gd name="connsiteX137" fmla="*/ 3318045 w 3413295"/>
                <a:gd name="connsiteY137" fmla="*/ 136525 h 1762125"/>
                <a:gd name="connsiteX138" fmla="*/ 3346620 w 3413295"/>
                <a:gd name="connsiteY138" fmla="*/ 98425 h 1762125"/>
                <a:gd name="connsiteX139" fmla="*/ 3368845 w 3413295"/>
                <a:gd name="connsiteY139" fmla="*/ 63500 h 1762125"/>
                <a:gd name="connsiteX140" fmla="*/ 3378370 w 3413295"/>
                <a:gd name="connsiteY140" fmla="*/ 50800 h 1762125"/>
                <a:gd name="connsiteX141" fmla="*/ 3400595 w 3413295"/>
                <a:gd name="connsiteY141" fmla="*/ 12700 h 1762125"/>
                <a:gd name="connsiteX142" fmla="*/ 3403770 w 3413295"/>
                <a:gd name="connsiteY142" fmla="*/ 0 h 1762125"/>
                <a:gd name="connsiteX143" fmla="*/ 3410120 w 3413295"/>
                <a:gd name="connsiteY143" fmla="*/ 180975 h 1762125"/>
                <a:gd name="connsiteX144" fmla="*/ 3413295 w 3413295"/>
                <a:gd name="connsiteY144" fmla="*/ 231775 h 1762125"/>
                <a:gd name="connsiteX145" fmla="*/ 3410120 w 3413295"/>
                <a:gd name="connsiteY145" fmla="*/ 1022350 h 1762125"/>
                <a:gd name="connsiteX146" fmla="*/ 3410120 w 3413295"/>
                <a:gd name="connsiteY146" fmla="*/ 1304925 h 1762125"/>
                <a:gd name="connsiteX147" fmla="*/ 3403770 w 3413295"/>
                <a:gd name="connsiteY147" fmla="*/ 1511300 h 1762125"/>
                <a:gd name="connsiteX148" fmla="*/ 3403770 w 3413295"/>
                <a:gd name="connsiteY148" fmla="*/ 1762125 h 1762125"/>
                <a:gd name="connsiteX149" fmla="*/ 6520 w 3413295"/>
                <a:gd name="connsiteY149" fmla="*/ 1758950 h 1762125"/>
                <a:gd name="connsiteX150" fmla="*/ 170 w 3413295"/>
                <a:gd name="connsiteY150" fmla="*/ 962025 h 1762125"/>
                <a:gd name="connsiteX151" fmla="*/ 3346 w 3413295"/>
                <a:gd name="connsiteY151" fmla="*/ 133350 h 1762125"/>
                <a:gd name="connsiteX0" fmla="*/ 3345 w 3413295"/>
                <a:gd name="connsiteY0" fmla="*/ 133350 h 1981200"/>
                <a:gd name="connsiteX1" fmla="*/ 3345 w 3413295"/>
                <a:gd name="connsiteY1" fmla="*/ 133350 h 1981200"/>
                <a:gd name="connsiteX2" fmla="*/ 9695 w 3413295"/>
                <a:gd name="connsiteY2" fmla="*/ 161925 h 1981200"/>
                <a:gd name="connsiteX3" fmla="*/ 16045 w 3413295"/>
                <a:gd name="connsiteY3" fmla="*/ 171450 h 1981200"/>
                <a:gd name="connsiteX4" fmla="*/ 22395 w 3413295"/>
                <a:gd name="connsiteY4" fmla="*/ 190500 h 1981200"/>
                <a:gd name="connsiteX5" fmla="*/ 28745 w 3413295"/>
                <a:gd name="connsiteY5" fmla="*/ 209550 h 1981200"/>
                <a:gd name="connsiteX6" fmla="*/ 31920 w 3413295"/>
                <a:gd name="connsiteY6" fmla="*/ 219075 h 1981200"/>
                <a:gd name="connsiteX7" fmla="*/ 44620 w 3413295"/>
                <a:gd name="connsiteY7" fmla="*/ 238125 h 1981200"/>
                <a:gd name="connsiteX8" fmla="*/ 50970 w 3413295"/>
                <a:gd name="connsiteY8" fmla="*/ 247650 h 1981200"/>
                <a:gd name="connsiteX9" fmla="*/ 60495 w 3413295"/>
                <a:gd name="connsiteY9" fmla="*/ 254000 h 1981200"/>
                <a:gd name="connsiteX10" fmla="*/ 76370 w 3413295"/>
                <a:gd name="connsiteY10" fmla="*/ 269875 h 1981200"/>
                <a:gd name="connsiteX11" fmla="*/ 82720 w 3413295"/>
                <a:gd name="connsiteY11" fmla="*/ 279400 h 1981200"/>
                <a:gd name="connsiteX12" fmla="*/ 92245 w 3413295"/>
                <a:gd name="connsiteY12" fmla="*/ 285750 h 1981200"/>
                <a:gd name="connsiteX13" fmla="*/ 111295 w 3413295"/>
                <a:gd name="connsiteY13" fmla="*/ 304800 h 1981200"/>
                <a:gd name="connsiteX14" fmla="*/ 123995 w 3413295"/>
                <a:gd name="connsiteY14" fmla="*/ 320675 h 1981200"/>
                <a:gd name="connsiteX15" fmla="*/ 146220 w 3413295"/>
                <a:gd name="connsiteY15" fmla="*/ 352425 h 1981200"/>
                <a:gd name="connsiteX16" fmla="*/ 165270 w 3413295"/>
                <a:gd name="connsiteY16" fmla="*/ 368300 h 1981200"/>
                <a:gd name="connsiteX17" fmla="*/ 171620 w 3413295"/>
                <a:gd name="connsiteY17" fmla="*/ 377825 h 1981200"/>
                <a:gd name="connsiteX18" fmla="*/ 187495 w 3413295"/>
                <a:gd name="connsiteY18" fmla="*/ 387350 h 1981200"/>
                <a:gd name="connsiteX19" fmla="*/ 209720 w 3413295"/>
                <a:gd name="connsiteY19" fmla="*/ 403225 h 1981200"/>
                <a:gd name="connsiteX20" fmla="*/ 219245 w 3413295"/>
                <a:gd name="connsiteY20" fmla="*/ 409575 h 1981200"/>
                <a:gd name="connsiteX21" fmla="*/ 228770 w 3413295"/>
                <a:gd name="connsiteY21" fmla="*/ 419100 h 1981200"/>
                <a:gd name="connsiteX22" fmla="*/ 238295 w 3413295"/>
                <a:gd name="connsiteY22" fmla="*/ 425450 h 1981200"/>
                <a:gd name="connsiteX23" fmla="*/ 247820 w 3413295"/>
                <a:gd name="connsiteY23" fmla="*/ 434975 h 1981200"/>
                <a:gd name="connsiteX24" fmla="*/ 260520 w 3413295"/>
                <a:gd name="connsiteY24" fmla="*/ 444500 h 1981200"/>
                <a:gd name="connsiteX25" fmla="*/ 266870 w 3413295"/>
                <a:gd name="connsiteY25" fmla="*/ 454025 h 1981200"/>
                <a:gd name="connsiteX26" fmla="*/ 289095 w 3413295"/>
                <a:gd name="connsiteY26" fmla="*/ 476250 h 1981200"/>
                <a:gd name="connsiteX27" fmla="*/ 295445 w 3413295"/>
                <a:gd name="connsiteY27" fmla="*/ 485775 h 1981200"/>
                <a:gd name="connsiteX28" fmla="*/ 308145 w 3413295"/>
                <a:gd name="connsiteY28" fmla="*/ 495300 h 1981200"/>
                <a:gd name="connsiteX29" fmla="*/ 317670 w 3413295"/>
                <a:gd name="connsiteY29" fmla="*/ 504825 h 1981200"/>
                <a:gd name="connsiteX30" fmla="*/ 336720 w 3413295"/>
                <a:gd name="connsiteY30" fmla="*/ 517525 h 1981200"/>
                <a:gd name="connsiteX31" fmla="*/ 346245 w 3413295"/>
                <a:gd name="connsiteY31" fmla="*/ 523875 h 1981200"/>
                <a:gd name="connsiteX32" fmla="*/ 397045 w 3413295"/>
                <a:gd name="connsiteY32" fmla="*/ 565150 h 1981200"/>
                <a:gd name="connsiteX33" fmla="*/ 422445 w 3413295"/>
                <a:gd name="connsiteY33" fmla="*/ 584200 h 1981200"/>
                <a:gd name="connsiteX34" fmla="*/ 444670 w 3413295"/>
                <a:gd name="connsiteY34" fmla="*/ 603250 h 1981200"/>
                <a:gd name="connsiteX35" fmla="*/ 463720 w 3413295"/>
                <a:gd name="connsiteY35" fmla="*/ 615950 h 1981200"/>
                <a:gd name="connsiteX36" fmla="*/ 476420 w 3413295"/>
                <a:gd name="connsiteY36" fmla="*/ 622300 h 1981200"/>
                <a:gd name="connsiteX37" fmla="*/ 485945 w 3413295"/>
                <a:gd name="connsiteY37" fmla="*/ 631825 h 1981200"/>
                <a:gd name="connsiteX38" fmla="*/ 498645 w 3413295"/>
                <a:gd name="connsiteY38" fmla="*/ 638175 h 1981200"/>
                <a:gd name="connsiteX39" fmla="*/ 508170 w 3413295"/>
                <a:gd name="connsiteY39" fmla="*/ 644525 h 1981200"/>
                <a:gd name="connsiteX40" fmla="*/ 533570 w 3413295"/>
                <a:gd name="connsiteY40" fmla="*/ 650875 h 1981200"/>
                <a:gd name="connsiteX41" fmla="*/ 555795 w 3413295"/>
                <a:gd name="connsiteY41" fmla="*/ 660400 h 1981200"/>
                <a:gd name="connsiteX42" fmla="*/ 568495 w 3413295"/>
                <a:gd name="connsiteY42" fmla="*/ 666750 h 1981200"/>
                <a:gd name="connsiteX43" fmla="*/ 578020 w 3413295"/>
                <a:gd name="connsiteY43" fmla="*/ 669925 h 1981200"/>
                <a:gd name="connsiteX44" fmla="*/ 616120 w 3413295"/>
                <a:gd name="connsiteY44" fmla="*/ 692150 h 1981200"/>
                <a:gd name="connsiteX45" fmla="*/ 625645 w 3413295"/>
                <a:gd name="connsiteY45" fmla="*/ 698500 h 1981200"/>
                <a:gd name="connsiteX46" fmla="*/ 644695 w 3413295"/>
                <a:gd name="connsiteY46" fmla="*/ 704850 h 1981200"/>
                <a:gd name="connsiteX47" fmla="*/ 654220 w 3413295"/>
                <a:gd name="connsiteY47" fmla="*/ 711200 h 1981200"/>
                <a:gd name="connsiteX48" fmla="*/ 695495 w 3413295"/>
                <a:gd name="connsiteY48" fmla="*/ 727075 h 1981200"/>
                <a:gd name="connsiteX49" fmla="*/ 708195 w 3413295"/>
                <a:gd name="connsiteY49" fmla="*/ 733425 h 1981200"/>
                <a:gd name="connsiteX50" fmla="*/ 736770 w 3413295"/>
                <a:gd name="connsiteY50" fmla="*/ 742950 h 1981200"/>
                <a:gd name="connsiteX51" fmla="*/ 755820 w 3413295"/>
                <a:gd name="connsiteY51" fmla="*/ 749300 h 1981200"/>
                <a:gd name="connsiteX52" fmla="*/ 787570 w 3413295"/>
                <a:gd name="connsiteY52" fmla="*/ 758825 h 1981200"/>
                <a:gd name="connsiteX53" fmla="*/ 844720 w 3413295"/>
                <a:gd name="connsiteY53" fmla="*/ 768350 h 1981200"/>
                <a:gd name="connsiteX54" fmla="*/ 870120 w 3413295"/>
                <a:gd name="connsiteY54" fmla="*/ 774700 h 1981200"/>
                <a:gd name="connsiteX55" fmla="*/ 936795 w 3413295"/>
                <a:gd name="connsiteY55" fmla="*/ 781050 h 1981200"/>
                <a:gd name="connsiteX56" fmla="*/ 962195 w 3413295"/>
                <a:gd name="connsiteY56" fmla="*/ 787400 h 1981200"/>
                <a:gd name="connsiteX57" fmla="*/ 1012995 w 3413295"/>
                <a:gd name="connsiteY57" fmla="*/ 793750 h 1981200"/>
                <a:gd name="connsiteX58" fmla="*/ 1044745 w 3413295"/>
                <a:gd name="connsiteY58" fmla="*/ 800100 h 1981200"/>
                <a:gd name="connsiteX59" fmla="*/ 1070145 w 3413295"/>
                <a:gd name="connsiteY59" fmla="*/ 803275 h 1981200"/>
                <a:gd name="connsiteX60" fmla="*/ 1162220 w 3413295"/>
                <a:gd name="connsiteY60" fmla="*/ 812800 h 1981200"/>
                <a:gd name="connsiteX61" fmla="*/ 1209845 w 3413295"/>
                <a:gd name="connsiteY61" fmla="*/ 822325 h 1981200"/>
                <a:gd name="connsiteX62" fmla="*/ 1219370 w 3413295"/>
                <a:gd name="connsiteY62" fmla="*/ 825500 h 1981200"/>
                <a:gd name="connsiteX63" fmla="*/ 1251120 w 3413295"/>
                <a:gd name="connsiteY63" fmla="*/ 828675 h 1981200"/>
                <a:gd name="connsiteX64" fmla="*/ 1289220 w 3413295"/>
                <a:gd name="connsiteY64" fmla="*/ 835025 h 1981200"/>
                <a:gd name="connsiteX65" fmla="*/ 1349545 w 3413295"/>
                <a:gd name="connsiteY65" fmla="*/ 841375 h 1981200"/>
                <a:gd name="connsiteX66" fmla="*/ 1378120 w 3413295"/>
                <a:gd name="connsiteY66" fmla="*/ 844550 h 1981200"/>
                <a:gd name="connsiteX67" fmla="*/ 1457495 w 3413295"/>
                <a:gd name="connsiteY67" fmla="*/ 847725 h 1981200"/>
                <a:gd name="connsiteX68" fmla="*/ 1501945 w 3413295"/>
                <a:gd name="connsiteY68" fmla="*/ 850900 h 1981200"/>
                <a:gd name="connsiteX69" fmla="*/ 1743245 w 3413295"/>
                <a:gd name="connsiteY69" fmla="*/ 847725 h 1981200"/>
                <a:gd name="connsiteX70" fmla="*/ 1774995 w 3413295"/>
                <a:gd name="connsiteY70" fmla="*/ 841375 h 1981200"/>
                <a:gd name="connsiteX71" fmla="*/ 1841670 w 3413295"/>
                <a:gd name="connsiteY71" fmla="*/ 835025 h 1981200"/>
                <a:gd name="connsiteX72" fmla="*/ 1889295 w 3413295"/>
                <a:gd name="connsiteY72" fmla="*/ 825500 h 1981200"/>
                <a:gd name="connsiteX73" fmla="*/ 1921045 w 3413295"/>
                <a:gd name="connsiteY73" fmla="*/ 819150 h 1981200"/>
                <a:gd name="connsiteX74" fmla="*/ 1946445 w 3413295"/>
                <a:gd name="connsiteY74" fmla="*/ 815975 h 1981200"/>
                <a:gd name="connsiteX75" fmla="*/ 1968670 w 3413295"/>
                <a:gd name="connsiteY75" fmla="*/ 809625 h 1981200"/>
                <a:gd name="connsiteX76" fmla="*/ 1994070 w 3413295"/>
                <a:gd name="connsiteY76" fmla="*/ 803275 h 1981200"/>
                <a:gd name="connsiteX77" fmla="*/ 2009945 w 3413295"/>
                <a:gd name="connsiteY77" fmla="*/ 796925 h 1981200"/>
                <a:gd name="connsiteX78" fmla="*/ 2070270 w 3413295"/>
                <a:gd name="connsiteY78" fmla="*/ 784225 h 1981200"/>
                <a:gd name="connsiteX79" fmla="*/ 2102020 w 3413295"/>
                <a:gd name="connsiteY79" fmla="*/ 768350 h 1981200"/>
                <a:gd name="connsiteX80" fmla="*/ 2121070 w 3413295"/>
                <a:gd name="connsiteY80" fmla="*/ 762000 h 1981200"/>
                <a:gd name="connsiteX81" fmla="*/ 2146470 w 3413295"/>
                <a:gd name="connsiteY81" fmla="*/ 749300 h 1981200"/>
                <a:gd name="connsiteX82" fmla="*/ 2184570 w 3413295"/>
                <a:gd name="connsiteY82" fmla="*/ 739775 h 1981200"/>
                <a:gd name="connsiteX83" fmla="*/ 2222670 w 3413295"/>
                <a:gd name="connsiteY83" fmla="*/ 723900 h 1981200"/>
                <a:gd name="connsiteX84" fmla="*/ 2235370 w 3413295"/>
                <a:gd name="connsiteY84" fmla="*/ 720725 h 1981200"/>
                <a:gd name="connsiteX85" fmla="*/ 2257595 w 3413295"/>
                <a:gd name="connsiteY85" fmla="*/ 714375 h 1981200"/>
                <a:gd name="connsiteX86" fmla="*/ 2273470 w 3413295"/>
                <a:gd name="connsiteY86" fmla="*/ 711200 h 1981200"/>
                <a:gd name="connsiteX87" fmla="*/ 2289345 w 3413295"/>
                <a:gd name="connsiteY87" fmla="*/ 704850 h 1981200"/>
                <a:gd name="connsiteX88" fmla="*/ 2314745 w 3413295"/>
                <a:gd name="connsiteY88" fmla="*/ 698500 h 1981200"/>
                <a:gd name="connsiteX89" fmla="*/ 2346495 w 3413295"/>
                <a:gd name="connsiteY89" fmla="*/ 685800 h 1981200"/>
                <a:gd name="connsiteX90" fmla="*/ 2387770 w 3413295"/>
                <a:gd name="connsiteY90" fmla="*/ 663575 h 1981200"/>
                <a:gd name="connsiteX91" fmla="*/ 2400470 w 3413295"/>
                <a:gd name="connsiteY91" fmla="*/ 657225 h 1981200"/>
                <a:gd name="connsiteX92" fmla="*/ 2425870 w 3413295"/>
                <a:gd name="connsiteY92" fmla="*/ 638175 h 1981200"/>
                <a:gd name="connsiteX93" fmla="*/ 2451270 w 3413295"/>
                <a:gd name="connsiteY93" fmla="*/ 615950 h 1981200"/>
                <a:gd name="connsiteX94" fmla="*/ 2483020 w 3413295"/>
                <a:gd name="connsiteY94" fmla="*/ 600075 h 1981200"/>
                <a:gd name="connsiteX95" fmla="*/ 2508420 w 3413295"/>
                <a:gd name="connsiteY95" fmla="*/ 590550 h 1981200"/>
                <a:gd name="connsiteX96" fmla="*/ 2517945 w 3413295"/>
                <a:gd name="connsiteY96" fmla="*/ 584200 h 1981200"/>
                <a:gd name="connsiteX97" fmla="*/ 2549695 w 3413295"/>
                <a:gd name="connsiteY97" fmla="*/ 571500 h 1981200"/>
                <a:gd name="connsiteX98" fmla="*/ 2559220 w 3413295"/>
                <a:gd name="connsiteY98" fmla="*/ 565150 h 1981200"/>
                <a:gd name="connsiteX99" fmla="*/ 2600495 w 3413295"/>
                <a:gd name="connsiteY99" fmla="*/ 542925 h 1981200"/>
                <a:gd name="connsiteX100" fmla="*/ 2625895 w 3413295"/>
                <a:gd name="connsiteY100" fmla="*/ 533400 h 1981200"/>
                <a:gd name="connsiteX101" fmla="*/ 2676695 w 3413295"/>
                <a:gd name="connsiteY101" fmla="*/ 511175 h 1981200"/>
                <a:gd name="connsiteX102" fmla="*/ 2692570 w 3413295"/>
                <a:gd name="connsiteY102" fmla="*/ 501650 h 1981200"/>
                <a:gd name="connsiteX103" fmla="*/ 2717970 w 3413295"/>
                <a:gd name="connsiteY103" fmla="*/ 488950 h 1981200"/>
                <a:gd name="connsiteX104" fmla="*/ 2730670 w 3413295"/>
                <a:gd name="connsiteY104" fmla="*/ 479425 h 1981200"/>
                <a:gd name="connsiteX105" fmla="*/ 2752895 w 3413295"/>
                <a:gd name="connsiteY105" fmla="*/ 469900 h 1981200"/>
                <a:gd name="connsiteX106" fmla="*/ 2781470 w 3413295"/>
                <a:gd name="connsiteY106" fmla="*/ 457200 h 1981200"/>
                <a:gd name="connsiteX107" fmla="*/ 2790995 w 3413295"/>
                <a:gd name="connsiteY107" fmla="*/ 450850 h 1981200"/>
                <a:gd name="connsiteX108" fmla="*/ 2825920 w 3413295"/>
                <a:gd name="connsiteY108" fmla="*/ 441325 h 1981200"/>
                <a:gd name="connsiteX109" fmla="*/ 2860845 w 3413295"/>
                <a:gd name="connsiteY109" fmla="*/ 428625 h 1981200"/>
                <a:gd name="connsiteX110" fmla="*/ 2876720 w 3413295"/>
                <a:gd name="connsiteY110" fmla="*/ 419100 h 1981200"/>
                <a:gd name="connsiteX111" fmla="*/ 2895770 w 3413295"/>
                <a:gd name="connsiteY111" fmla="*/ 412750 h 1981200"/>
                <a:gd name="connsiteX112" fmla="*/ 2921170 w 3413295"/>
                <a:gd name="connsiteY112" fmla="*/ 403225 h 1981200"/>
                <a:gd name="connsiteX113" fmla="*/ 2933870 w 3413295"/>
                <a:gd name="connsiteY113" fmla="*/ 396875 h 1981200"/>
                <a:gd name="connsiteX114" fmla="*/ 2943395 w 3413295"/>
                <a:gd name="connsiteY114" fmla="*/ 393700 h 1981200"/>
                <a:gd name="connsiteX115" fmla="*/ 2959270 w 3413295"/>
                <a:gd name="connsiteY115" fmla="*/ 387350 h 1981200"/>
                <a:gd name="connsiteX116" fmla="*/ 2971970 w 3413295"/>
                <a:gd name="connsiteY116" fmla="*/ 381000 h 1981200"/>
                <a:gd name="connsiteX117" fmla="*/ 2981495 w 3413295"/>
                <a:gd name="connsiteY117" fmla="*/ 374650 h 1981200"/>
                <a:gd name="connsiteX118" fmla="*/ 3013245 w 3413295"/>
                <a:gd name="connsiteY118" fmla="*/ 361950 h 1981200"/>
                <a:gd name="connsiteX119" fmla="*/ 3029120 w 3413295"/>
                <a:gd name="connsiteY119" fmla="*/ 352425 h 1981200"/>
                <a:gd name="connsiteX120" fmla="*/ 3038645 w 3413295"/>
                <a:gd name="connsiteY120" fmla="*/ 349250 h 1981200"/>
                <a:gd name="connsiteX121" fmla="*/ 3051345 w 3413295"/>
                <a:gd name="connsiteY121" fmla="*/ 342900 h 1981200"/>
                <a:gd name="connsiteX122" fmla="*/ 3079920 w 3413295"/>
                <a:gd name="connsiteY122" fmla="*/ 330200 h 1981200"/>
                <a:gd name="connsiteX123" fmla="*/ 3095795 w 3413295"/>
                <a:gd name="connsiteY123" fmla="*/ 320675 h 1981200"/>
                <a:gd name="connsiteX124" fmla="*/ 3105320 w 3413295"/>
                <a:gd name="connsiteY124" fmla="*/ 317500 h 1981200"/>
                <a:gd name="connsiteX125" fmla="*/ 3118020 w 3413295"/>
                <a:gd name="connsiteY125" fmla="*/ 307975 h 1981200"/>
                <a:gd name="connsiteX126" fmla="*/ 3130720 w 3413295"/>
                <a:gd name="connsiteY126" fmla="*/ 301625 h 1981200"/>
                <a:gd name="connsiteX127" fmla="*/ 3143420 w 3413295"/>
                <a:gd name="connsiteY127" fmla="*/ 292100 h 1981200"/>
                <a:gd name="connsiteX128" fmla="*/ 3159295 w 3413295"/>
                <a:gd name="connsiteY128" fmla="*/ 282575 h 1981200"/>
                <a:gd name="connsiteX129" fmla="*/ 3184695 w 3413295"/>
                <a:gd name="connsiteY129" fmla="*/ 257175 h 1981200"/>
                <a:gd name="connsiteX130" fmla="*/ 3200570 w 3413295"/>
                <a:gd name="connsiteY130" fmla="*/ 241300 h 1981200"/>
                <a:gd name="connsiteX131" fmla="*/ 3216445 w 3413295"/>
                <a:gd name="connsiteY131" fmla="*/ 231775 h 1981200"/>
                <a:gd name="connsiteX132" fmla="*/ 3229145 w 3413295"/>
                <a:gd name="connsiteY132" fmla="*/ 225425 h 1981200"/>
                <a:gd name="connsiteX133" fmla="*/ 3238670 w 3413295"/>
                <a:gd name="connsiteY133" fmla="*/ 215900 h 1981200"/>
                <a:gd name="connsiteX134" fmla="*/ 3254545 w 3413295"/>
                <a:gd name="connsiteY134" fmla="*/ 203200 h 1981200"/>
                <a:gd name="connsiteX135" fmla="*/ 3267245 w 3413295"/>
                <a:gd name="connsiteY135" fmla="*/ 190500 h 1981200"/>
                <a:gd name="connsiteX136" fmla="*/ 3298995 w 3413295"/>
                <a:gd name="connsiteY136" fmla="*/ 165100 h 1981200"/>
                <a:gd name="connsiteX137" fmla="*/ 3318045 w 3413295"/>
                <a:gd name="connsiteY137" fmla="*/ 136525 h 1981200"/>
                <a:gd name="connsiteX138" fmla="*/ 3346620 w 3413295"/>
                <a:gd name="connsiteY138" fmla="*/ 98425 h 1981200"/>
                <a:gd name="connsiteX139" fmla="*/ 3368845 w 3413295"/>
                <a:gd name="connsiteY139" fmla="*/ 63500 h 1981200"/>
                <a:gd name="connsiteX140" fmla="*/ 3378370 w 3413295"/>
                <a:gd name="connsiteY140" fmla="*/ 50800 h 1981200"/>
                <a:gd name="connsiteX141" fmla="*/ 3400595 w 3413295"/>
                <a:gd name="connsiteY141" fmla="*/ 12700 h 1981200"/>
                <a:gd name="connsiteX142" fmla="*/ 3403770 w 3413295"/>
                <a:gd name="connsiteY142" fmla="*/ 0 h 1981200"/>
                <a:gd name="connsiteX143" fmla="*/ 3410120 w 3413295"/>
                <a:gd name="connsiteY143" fmla="*/ 180975 h 1981200"/>
                <a:gd name="connsiteX144" fmla="*/ 3413295 w 3413295"/>
                <a:gd name="connsiteY144" fmla="*/ 231775 h 1981200"/>
                <a:gd name="connsiteX145" fmla="*/ 3410120 w 3413295"/>
                <a:gd name="connsiteY145" fmla="*/ 1022350 h 1981200"/>
                <a:gd name="connsiteX146" fmla="*/ 3410120 w 3413295"/>
                <a:gd name="connsiteY146" fmla="*/ 1304925 h 1981200"/>
                <a:gd name="connsiteX147" fmla="*/ 3403770 w 3413295"/>
                <a:gd name="connsiteY147" fmla="*/ 1511300 h 1981200"/>
                <a:gd name="connsiteX148" fmla="*/ 3406945 w 3413295"/>
                <a:gd name="connsiteY148" fmla="*/ 1981200 h 1981200"/>
                <a:gd name="connsiteX149" fmla="*/ 6520 w 3413295"/>
                <a:gd name="connsiteY149" fmla="*/ 1758950 h 1981200"/>
                <a:gd name="connsiteX150" fmla="*/ 170 w 3413295"/>
                <a:gd name="connsiteY150" fmla="*/ 962025 h 1981200"/>
                <a:gd name="connsiteX151" fmla="*/ 3346 w 3413295"/>
                <a:gd name="connsiteY151" fmla="*/ 133350 h 1981200"/>
                <a:gd name="connsiteX0" fmla="*/ 3345 w 3413295"/>
                <a:gd name="connsiteY0" fmla="*/ 133350 h 1981200"/>
                <a:gd name="connsiteX1" fmla="*/ 3345 w 3413295"/>
                <a:gd name="connsiteY1" fmla="*/ 133350 h 1981200"/>
                <a:gd name="connsiteX2" fmla="*/ 9695 w 3413295"/>
                <a:gd name="connsiteY2" fmla="*/ 161925 h 1981200"/>
                <a:gd name="connsiteX3" fmla="*/ 16045 w 3413295"/>
                <a:gd name="connsiteY3" fmla="*/ 171450 h 1981200"/>
                <a:gd name="connsiteX4" fmla="*/ 22395 w 3413295"/>
                <a:gd name="connsiteY4" fmla="*/ 190500 h 1981200"/>
                <a:gd name="connsiteX5" fmla="*/ 28745 w 3413295"/>
                <a:gd name="connsiteY5" fmla="*/ 209550 h 1981200"/>
                <a:gd name="connsiteX6" fmla="*/ 31920 w 3413295"/>
                <a:gd name="connsiteY6" fmla="*/ 219075 h 1981200"/>
                <a:gd name="connsiteX7" fmla="*/ 44620 w 3413295"/>
                <a:gd name="connsiteY7" fmla="*/ 238125 h 1981200"/>
                <a:gd name="connsiteX8" fmla="*/ 50970 w 3413295"/>
                <a:gd name="connsiteY8" fmla="*/ 247650 h 1981200"/>
                <a:gd name="connsiteX9" fmla="*/ 60495 w 3413295"/>
                <a:gd name="connsiteY9" fmla="*/ 254000 h 1981200"/>
                <a:gd name="connsiteX10" fmla="*/ 76370 w 3413295"/>
                <a:gd name="connsiteY10" fmla="*/ 269875 h 1981200"/>
                <a:gd name="connsiteX11" fmla="*/ 82720 w 3413295"/>
                <a:gd name="connsiteY11" fmla="*/ 279400 h 1981200"/>
                <a:gd name="connsiteX12" fmla="*/ 92245 w 3413295"/>
                <a:gd name="connsiteY12" fmla="*/ 285750 h 1981200"/>
                <a:gd name="connsiteX13" fmla="*/ 111295 w 3413295"/>
                <a:gd name="connsiteY13" fmla="*/ 304800 h 1981200"/>
                <a:gd name="connsiteX14" fmla="*/ 123995 w 3413295"/>
                <a:gd name="connsiteY14" fmla="*/ 320675 h 1981200"/>
                <a:gd name="connsiteX15" fmla="*/ 146220 w 3413295"/>
                <a:gd name="connsiteY15" fmla="*/ 352425 h 1981200"/>
                <a:gd name="connsiteX16" fmla="*/ 165270 w 3413295"/>
                <a:gd name="connsiteY16" fmla="*/ 368300 h 1981200"/>
                <a:gd name="connsiteX17" fmla="*/ 171620 w 3413295"/>
                <a:gd name="connsiteY17" fmla="*/ 377825 h 1981200"/>
                <a:gd name="connsiteX18" fmla="*/ 187495 w 3413295"/>
                <a:gd name="connsiteY18" fmla="*/ 387350 h 1981200"/>
                <a:gd name="connsiteX19" fmla="*/ 209720 w 3413295"/>
                <a:gd name="connsiteY19" fmla="*/ 403225 h 1981200"/>
                <a:gd name="connsiteX20" fmla="*/ 219245 w 3413295"/>
                <a:gd name="connsiteY20" fmla="*/ 409575 h 1981200"/>
                <a:gd name="connsiteX21" fmla="*/ 228770 w 3413295"/>
                <a:gd name="connsiteY21" fmla="*/ 419100 h 1981200"/>
                <a:gd name="connsiteX22" fmla="*/ 238295 w 3413295"/>
                <a:gd name="connsiteY22" fmla="*/ 425450 h 1981200"/>
                <a:gd name="connsiteX23" fmla="*/ 247820 w 3413295"/>
                <a:gd name="connsiteY23" fmla="*/ 434975 h 1981200"/>
                <a:gd name="connsiteX24" fmla="*/ 260520 w 3413295"/>
                <a:gd name="connsiteY24" fmla="*/ 444500 h 1981200"/>
                <a:gd name="connsiteX25" fmla="*/ 266870 w 3413295"/>
                <a:gd name="connsiteY25" fmla="*/ 454025 h 1981200"/>
                <a:gd name="connsiteX26" fmla="*/ 289095 w 3413295"/>
                <a:gd name="connsiteY26" fmla="*/ 476250 h 1981200"/>
                <a:gd name="connsiteX27" fmla="*/ 295445 w 3413295"/>
                <a:gd name="connsiteY27" fmla="*/ 485775 h 1981200"/>
                <a:gd name="connsiteX28" fmla="*/ 308145 w 3413295"/>
                <a:gd name="connsiteY28" fmla="*/ 495300 h 1981200"/>
                <a:gd name="connsiteX29" fmla="*/ 317670 w 3413295"/>
                <a:gd name="connsiteY29" fmla="*/ 504825 h 1981200"/>
                <a:gd name="connsiteX30" fmla="*/ 336720 w 3413295"/>
                <a:gd name="connsiteY30" fmla="*/ 517525 h 1981200"/>
                <a:gd name="connsiteX31" fmla="*/ 346245 w 3413295"/>
                <a:gd name="connsiteY31" fmla="*/ 523875 h 1981200"/>
                <a:gd name="connsiteX32" fmla="*/ 397045 w 3413295"/>
                <a:gd name="connsiteY32" fmla="*/ 565150 h 1981200"/>
                <a:gd name="connsiteX33" fmla="*/ 422445 w 3413295"/>
                <a:gd name="connsiteY33" fmla="*/ 584200 h 1981200"/>
                <a:gd name="connsiteX34" fmla="*/ 444670 w 3413295"/>
                <a:gd name="connsiteY34" fmla="*/ 603250 h 1981200"/>
                <a:gd name="connsiteX35" fmla="*/ 463720 w 3413295"/>
                <a:gd name="connsiteY35" fmla="*/ 615950 h 1981200"/>
                <a:gd name="connsiteX36" fmla="*/ 476420 w 3413295"/>
                <a:gd name="connsiteY36" fmla="*/ 622300 h 1981200"/>
                <a:gd name="connsiteX37" fmla="*/ 485945 w 3413295"/>
                <a:gd name="connsiteY37" fmla="*/ 631825 h 1981200"/>
                <a:gd name="connsiteX38" fmla="*/ 498645 w 3413295"/>
                <a:gd name="connsiteY38" fmla="*/ 638175 h 1981200"/>
                <a:gd name="connsiteX39" fmla="*/ 508170 w 3413295"/>
                <a:gd name="connsiteY39" fmla="*/ 644525 h 1981200"/>
                <a:gd name="connsiteX40" fmla="*/ 533570 w 3413295"/>
                <a:gd name="connsiteY40" fmla="*/ 650875 h 1981200"/>
                <a:gd name="connsiteX41" fmla="*/ 555795 w 3413295"/>
                <a:gd name="connsiteY41" fmla="*/ 660400 h 1981200"/>
                <a:gd name="connsiteX42" fmla="*/ 568495 w 3413295"/>
                <a:gd name="connsiteY42" fmla="*/ 666750 h 1981200"/>
                <a:gd name="connsiteX43" fmla="*/ 578020 w 3413295"/>
                <a:gd name="connsiteY43" fmla="*/ 669925 h 1981200"/>
                <a:gd name="connsiteX44" fmla="*/ 616120 w 3413295"/>
                <a:gd name="connsiteY44" fmla="*/ 692150 h 1981200"/>
                <a:gd name="connsiteX45" fmla="*/ 625645 w 3413295"/>
                <a:gd name="connsiteY45" fmla="*/ 698500 h 1981200"/>
                <a:gd name="connsiteX46" fmla="*/ 644695 w 3413295"/>
                <a:gd name="connsiteY46" fmla="*/ 704850 h 1981200"/>
                <a:gd name="connsiteX47" fmla="*/ 654220 w 3413295"/>
                <a:gd name="connsiteY47" fmla="*/ 711200 h 1981200"/>
                <a:gd name="connsiteX48" fmla="*/ 695495 w 3413295"/>
                <a:gd name="connsiteY48" fmla="*/ 727075 h 1981200"/>
                <a:gd name="connsiteX49" fmla="*/ 708195 w 3413295"/>
                <a:gd name="connsiteY49" fmla="*/ 733425 h 1981200"/>
                <a:gd name="connsiteX50" fmla="*/ 736770 w 3413295"/>
                <a:gd name="connsiteY50" fmla="*/ 742950 h 1981200"/>
                <a:gd name="connsiteX51" fmla="*/ 755820 w 3413295"/>
                <a:gd name="connsiteY51" fmla="*/ 749300 h 1981200"/>
                <a:gd name="connsiteX52" fmla="*/ 787570 w 3413295"/>
                <a:gd name="connsiteY52" fmla="*/ 758825 h 1981200"/>
                <a:gd name="connsiteX53" fmla="*/ 844720 w 3413295"/>
                <a:gd name="connsiteY53" fmla="*/ 768350 h 1981200"/>
                <a:gd name="connsiteX54" fmla="*/ 870120 w 3413295"/>
                <a:gd name="connsiteY54" fmla="*/ 774700 h 1981200"/>
                <a:gd name="connsiteX55" fmla="*/ 936795 w 3413295"/>
                <a:gd name="connsiteY55" fmla="*/ 781050 h 1981200"/>
                <a:gd name="connsiteX56" fmla="*/ 962195 w 3413295"/>
                <a:gd name="connsiteY56" fmla="*/ 787400 h 1981200"/>
                <a:gd name="connsiteX57" fmla="*/ 1012995 w 3413295"/>
                <a:gd name="connsiteY57" fmla="*/ 793750 h 1981200"/>
                <a:gd name="connsiteX58" fmla="*/ 1044745 w 3413295"/>
                <a:gd name="connsiteY58" fmla="*/ 800100 h 1981200"/>
                <a:gd name="connsiteX59" fmla="*/ 1070145 w 3413295"/>
                <a:gd name="connsiteY59" fmla="*/ 803275 h 1981200"/>
                <a:gd name="connsiteX60" fmla="*/ 1162220 w 3413295"/>
                <a:gd name="connsiteY60" fmla="*/ 812800 h 1981200"/>
                <a:gd name="connsiteX61" fmla="*/ 1209845 w 3413295"/>
                <a:gd name="connsiteY61" fmla="*/ 822325 h 1981200"/>
                <a:gd name="connsiteX62" fmla="*/ 1219370 w 3413295"/>
                <a:gd name="connsiteY62" fmla="*/ 825500 h 1981200"/>
                <a:gd name="connsiteX63" fmla="*/ 1251120 w 3413295"/>
                <a:gd name="connsiteY63" fmla="*/ 828675 h 1981200"/>
                <a:gd name="connsiteX64" fmla="*/ 1289220 w 3413295"/>
                <a:gd name="connsiteY64" fmla="*/ 835025 h 1981200"/>
                <a:gd name="connsiteX65" fmla="*/ 1349545 w 3413295"/>
                <a:gd name="connsiteY65" fmla="*/ 841375 h 1981200"/>
                <a:gd name="connsiteX66" fmla="*/ 1378120 w 3413295"/>
                <a:gd name="connsiteY66" fmla="*/ 844550 h 1981200"/>
                <a:gd name="connsiteX67" fmla="*/ 1457495 w 3413295"/>
                <a:gd name="connsiteY67" fmla="*/ 847725 h 1981200"/>
                <a:gd name="connsiteX68" fmla="*/ 1501945 w 3413295"/>
                <a:gd name="connsiteY68" fmla="*/ 850900 h 1981200"/>
                <a:gd name="connsiteX69" fmla="*/ 1743245 w 3413295"/>
                <a:gd name="connsiteY69" fmla="*/ 847725 h 1981200"/>
                <a:gd name="connsiteX70" fmla="*/ 1774995 w 3413295"/>
                <a:gd name="connsiteY70" fmla="*/ 841375 h 1981200"/>
                <a:gd name="connsiteX71" fmla="*/ 1841670 w 3413295"/>
                <a:gd name="connsiteY71" fmla="*/ 835025 h 1981200"/>
                <a:gd name="connsiteX72" fmla="*/ 1889295 w 3413295"/>
                <a:gd name="connsiteY72" fmla="*/ 825500 h 1981200"/>
                <a:gd name="connsiteX73" fmla="*/ 1921045 w 3413295"/>
                <a:gd name="connsiteY73" fmla="*/ 819150 h 1981200"/>
                <a:gd name="connsiteX74" fmla="*/ 1946445 w 3413295"/>
                <a:gd name="connsiteY74" fmla="*/ 815975 h 1981200"/>
                <a:gd name="connsiteX75" fmla="*/ 1968670 w 3413295"/>
                <a:gd name="connsiteY75" fmla="*/ 809625 h 1981200"/>
                <a:gd name="connsiteX76" fmla="*/ 1994070 w 3413295"/>
                <a:gd name="connsiteY76" fmla="*/ 803275 h 1981200"/>
                <a:gd name="connsiteX77" fmla="*/ 2009945 w 3413295"/>
                <a:gd name="connsiteY77" fmla="*/ 796925 h 1981200"/>
                <a:gd name="connsiteX78" fmla="*/ 2070270 w 3413295"/>
                <a:gd name="connsiteY78" fmla="*/ 784225 h 1981200"/>
                <a:gd name="connsiteX79" fmla="*/ 2102020 w 3413295"/>
                <a:gd name="connsiteY79" fmla="*/ 768350 h 1981200"/>
                <a:gd name="connsiteX80" fmla="*/ 2121070 w 3413295"/>
                <a:gd name="connsiteY80" fmla="*/ 762000 h 1981200"/>
                <a:gd name="connsiteX81" fmla="*/ 2146470 w 3413295"/>
                <a:gd name="connsiteY81" fmla="*/ 749300 h 1981200"/>
                <a:gd name="connsiteX82" fmla="*/ 2184570 w 3413295"/>
                <a:gd name="connsiteY82" fmla="*/ 739775 h 1981200"/>
                <a:gd name="connsiteX83" fmla="*/ 2222670 w 3413295"/>
                <a:gd name="connsiteY83" fmla="*/ 723900 h 1981200"/>
                <a:gd name="connsiteX84" fmla="*/ 2235370 w 3413295"/>
                <a:gd name="connsiteY84" fmla="*/ 720725 h 1981200"/>
                <a:gd name="connsiteX85" fmla="*/ 2257595 w 3413295"/>
                <a:gd name="connsiteY85" fmla="*/ 714375 h 1981200"/>
                <a:gd name="connsiteX86" fmla="*/ 2273470 w 3413295"/>
                <a:gd name="connsiteY86" fmla="*/ 711200 h 1981200"/>
                <a:gd name="connsiteX87" fmla="*/ 2289345 w 3413295"/>
                <a:gd name="connsiteY87" fmla="*/ 704850 h 1981200"/>
                <a:gd name="connsiteX88" fmla="*/ 2314745 w 3413295"/>
                <a:gd name="connsiteY88" fmla="*/ 698500 h 1981200"/>
                <a:gd name="connsiteX89" fmla="*/ 2346495 w 3413295"/>
                <a:gd name="connsiteY89" fmla="*/ 685800 h 1981200"/>
                <a:gd name="connsiteX90" fmla="*/ 2387770 w 3413295"/>
                <a:gd name="connsiteY90" fmla="*/ 663575 h 1981200"/>
                <a:gd name="connsiteX91" fmla="*/ 2400470 w 3413295"/>
                <a:gd name="connsiteY91" fmla="*/ 657225 h 1981200"/>
                <a:gd name="connsiteX92" fmla="*/ 2425870 w 3413295"/>
                <a:gd name="connsiteY92" fmla="*/ 638175 h 1981200"/>
                <a:gd name="connsiteX93" fmla="*/ 2451270 w 3413295"/>
                <a:gd name="connsiteY93" fmla="*/ 615950 h 1981200"/>
                <a:gd name="connsiteX94" fmla="*/ 2483020 w 3413295"/>
                <a:gd name="connsiteY94" fmla="*/ 600075 h 1981200"/>
                <a:gd name="connsiteX95" fmla="*/ 2508420 w 3413295"/>
                <a:gd name="connsiteY95" fmla="*/ 590550 h 1981200"/>
                <a:gd name="connsiteX96" fmla="*/ 2517945 w 3413295"/>
                <a:gd name="connsiteY96" fmla="*/ 584200 h 1981200"/>
                <a:gd name="connsiteX97" fmla="*/ 2549695 w 3413295"/>
                <a:gd name="connsiteY97" fmla="*/ 571500 h 1981200"/>
                <a:gd name="connsiteX98" fmla="*/ 2559220 w 3413295"/>
                <a:gd name="connsiteY98" fmla="*/ 565150 h 1981200"/>
                <a:gd name="connsiteX99" fmla="*/ 2600495 w 3413295"/>
                <a:gd name="connsiteY99" fmla="*/ 542925 h 1981200"/>
                <a:gd name="connsiteX100" fmla="*/ 2625895 w 3413295"/>
                <a:gd name="connsiteY100" fmla="*/ 533400 h 1981200"/>
                <a:gd name="connsiteX101" fmla="*/ 2676695 w 3413295"/>
                <a:gd name="connsiteY101" fmla="*/ 511175 h 1981200"/>
                <a:gd name="connsiteX102" fmla="*/ 2692570 w 3413295"/>
                <a:gd name="connsiteY102" fmla="*/ 501650 h 1981200"/>
                <a:gd name="connsiteX103" fmla="*/ 2717970 w 3413295"/>
                <a:gd name="connsiteY103" fmla="*/ 488950 h 1981200"/>
                <a:gd name="connsiteX104" fmla="*/ 2730670 w 3413295"/>
                <a:gd name="connsiteY104" fmla="*/ 479425 h 1981200"/>
                <a:gd name="connsiteX105" fmla="*/ 2752895 w 3413295"/>
                <a:gd name="connsiteY105" fmla="*/ 469900 h 1981200"/>
                <a:gd name="connsiteX106" fmla="*/ 2781470 w 3413295"/>
                <a:gd name="connsiteY106" fmla="*/ 457200 h 1981200"/>
                <a:gd name="connsiteX107" fmla="*/ 2790995 w 3413295"/>
                <a:gd name="connsiteY107" fmla="*/ 450850 h 1981200"/>
                <a:gd name="connsiteX108" fmla="*/ 2825920 w 3413295"/>
                <a:gd name="connsiteY108" fmla="*/ 441325 h 1981200"/>
                <a:gd name="connsiteX109" fmla="*/ 2860845 w 3413295"/>
                <a:gd name="connsiteY109" fmla="*/ 428625 h 1981200"/>
                <a:gd name="connsiteX110" fmla="*/ 2876720 w 3413295"/>
                <a:gd name="connsiteY110" fmla="*/ 419100 h 1981200"/>
                <a:gd name="connsiteX111" fmla="*/ 2895770 w 3413295"/>
                <a:gd name="connsiteY111" fmla="*/ 412750 h 1981200"/>
                <a:gd name="connsiteX112" fmla="*/ 2921170 w 3413295"/>
                <a:gd name="connsiteY112" fmla="*/ 403225 h 1981200"/>
                <a:gd name="connsiteX113" fmla="*/ 2933870 w 3413295"/>
                <a:gd name="connsiteY113" fmla="*/ 396875 h 1981200"/>
                <a:gd name="connsiteX114" fmla="*/ 2943395 w 3413295"/>
                <a:gd name="connsiteY114" fmla="*/ 393700 h 1981200"/>
                <a:gd name="connsiteX115" fmla="*/ 2959270 w 3413295"/>
                <a:gd name="connsiteY115" fmla="*/ 387350 h 1981200"/>
                <a:gd name="connsiteX116" fmla="*/ 2971970 w 3413295"/>
                <a:gd name="connsiteY116" fmla="*/ 381000 h 1981200"/>
                <a:gd name="connsiteX117" fmla="*/ 2981495 w 3413295"/>
                <a:gd name="connsiteY117" fmla="*/ 374650 h 1981200"/>
                <a:gd name="connsiteX118" fmla="*/ 3013245 w 3413295"/>
                <a:gd name="connsiteY118" fmla="*/ 361950 h 1981200"/>
                <a:gd name="connsiteX119" fmla="*/ 3029120 w 3413295"/>
                <a:gd name="connsiteY119" fmla="*/ 352425 h 1981200"/>
                <a:gd name="connsiteX120" fmla="*/ 3038645 w 3413295"/>
                <a:gd name="connsiteY120" fmla="*/ 349250 h 1981200"/>
                <a:gd name="connsiteX121" fmla="*/ 3051345 w 3413295"/>
                <a:gd name="connsiteY121" fmla="*/ 342900 h 1981200"/>
                <a:gd name="connsiteX122" fmla="*/ 3079920 w 3413295"/>
                <a:gd name="connsiteY122" fmla="*/ 330200 h 1981200"/>
                <a:gd name="connsiteX123" fmla="*/ 3095795 w 3413295"/>
                <a:gd name="connsiteY123" fmla="*/ 320675 h 1981200"/>
                <a:gd name="connsiteX124" fmla="*/ 3105320 w 3413295"/>
                <a:gd name="connsiteY124" fmla="*/ 317500 h 1981200"/>
                <a:gd name="connsiteX125" fmla="*/ 3118020 w 3413295"/>
                <a:gd name="connsiteY125" fmla="*/ 307975 h 1981200"/>
                <a:gd name="connsiteX126" fmla="*/ 3130720 w 3413295"/>
                <a:gd name="connsiteY126" fmla="*/ 301625 h 1981200"/>
                <a:gd name="connsiteX127" fmla="*/ 3143420 w 3413295"/>
                <a:gd name="connsiteY127" fmla="*/ 292100 h 1981200"/>
                <a:gd name="connsiteX128" fmla="*/ 3159295 w 3413295"/>
                <a:gd name="connsiteY128" fmla="*/ 282575 h 1981200"/>
                <a:gd name="connsiteX129" fmla="*/ 3184695 w 3413295"/>
                <a:gd name="connsiteY129" fmla="*/ 257175 h 1981200"/>
                <a:gd name="connsiteX130" fmla="*/ 3200570 w 3413295"/>
                <a:gd name="connsiteY130" fmla="*/ 241300 h 1981200"/>
                <a:gd name="connsiteX131" fmla="*/ 3216445 w 3413295"/>
                <a:gd name="connsiteY131" fmla="*/ 231775 h 1981200"/>
                <a:gd name="connsiteX132" fmla="*/ 3229145 w 3413295"/>
                <a:gd name="connsiteY132" fmla="*/ 225425 h 1981200"/>
                <a:gd name="connsiteX133" fmla="*/ 3238670 w 3413295"/>
                <a:gd name="connsiteY133" fmla="*/ 215900 h 1981200"/>
                <a:gd name="connsiteX134" fmla="*/ 3254545 w 3413295"/>
                <a:gd name="connsiteY134" fmla="*/ 203200 h 1981200"/>
                <a:gd name="connsiteX135" fmla="*/ 3267245 w 3413295"/>
                <a:gd name="connsiteY135" fmla="*/ 190500 h 1981200"/>
                <a:gd name="connsiteX136" fmla="*/ 3298995 w 3413295"/>
                <a:gd name="connsiteY136" fmla="*/ 165100 h 1981200"/>
                <a:gd name="connsiteX137" fmla="*/ 3318045 w 3413295"/>
                <a:gd name="connsiteY137" fmla="*/ 136525 h 1981200"/>
                <a:gd name="connsiteX138" fmla="*/ 3346620 w 3413295"/>
                <a:gd name="connsiteY138" fmla="*/ 98425 h 1981200"/>
                <a:gd name="connsiteX139" fmla="*/ 3368845 w 3413295"/>
                <a:gd name="connsiteY139" fmla="*/ 63500 h 1981200"/>
                <a:gd name="connsiteX140" fmla="*/ 3378370 w 3413295"/>
                <a:gd name="connsiteY140" fmla="*/ 50800 h 1981200"/>
                <a:gd name="connsiteX141" fmla="*/ 3400595 w 3413295"/>
                <a:gd name="connsiteY141" fmla="*/ 12700 h 1981200"/>
                <a:gd name="connsiteX142" fmla="*/ 3403770 w 3413295"/>
                <a:gd name="connsiteY142" fmla="*/ 0 h 1981200"/>
                <a:gd name="connsiteX143" fmla="*/ 3410120 w 3413295"/>
                <a:gd name="connsiteY143" fmla="*/ 180975 h 1981200"/>
                <a:gd name="connsiteX144" fmla="*/ 3413295 w 3413295"/>
                <a:gd name="connsiteY144" fmla="*/ 231775 h 1981200"/>
                <a:gd name="connsiteX145" fmla="*/ 3410120 w 3413295"/>
                <a:gd name="connsiteY145" fmla="*/ 1022350 h 1981200"/>
                <a:gd name="connsiteX146" fmla="*/ 3410120 w 3413295"/>
                <a:gd name="connsiteY146" fmla="*/ 1304925 h 1981200"/>
                <a:gd name="connsiteX147" fmla="*/ 3403770 w 3413295"/>
                <a:gd name="connsiteY147" fmla="*/ 1511300 h 1981200"/>
                <a:gd name="connsiteX148" fmla="*/ 3406945 w 3413295"/>
                <a:gd name="connsiteY148" fmla="*/ 1981200 h 1981200"/>
                <a:gd name="connsiteX149" fmla="*/ 3345 w 3413295"/>
                <a:gd name="connsiteY149" fmla="*/ 1974850 h 1981200"/>
                <a:gd name="connsiteX150" fmla="*/ 170 w 3413295"/>
                <a:gd name="connsiteY150" fmla="*/ 962025 h 1981200"/>
                <a:gd name="connsiteX151" fmla="*/ 3346 w 3413295"/>
                <a:gd name="connsiteY151" fmla="*/ 1333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413295" h="1981200">
                  <a:moveTo>
                    <a:pt x="3345" y="133350"/>
                  </a:moveTo>
                  <a:lnTo>
                    <a:pt x="3345" y="133350"/>
                  </a:lnTo>
                  <a:cubicBezTo>
                    <a:pt x="5462" y="142875"/>
                    <a:pt x="6609" y="152668"/>
                    <a:pt x="9695" y="161925"/>
                  </a:cubicBezTo>
                  <a:cubicBezTo>
                    <a:pt x="10902" y="165545"/>
                    <a:pt x="14495" y="167963"/>
                    <a:pt x="16045" y="171450"/>
                  </a:cubicBezTo>
                  <a:cubicBezTo>
                    <a:pt x="18763" y="177567"/>
                    <a:pt x="20278" y="184150"/>
                    <a:pt x="22395" y="190500"/>
                  </a:cubicBezTo>
                  <a:lnTo>
                    <a:pt x="28745" y="209550"/>
                  </a:lnTo>
                  <a:cubicBezTo>
                    <a:pt x="29803" y="212725"/>
                    <a:pt x="30064" y="216290"/>
                    <a:pt x="31920" y="219075"/>
                  </a:cubicBezTo>
                  <a:lnTo>
                    <a:pt x="44620" y="238125"/>
                  </a:lnTo>
                  <a:cubicBezTo>
                    <a:pt x="46737" y="241300"/>
                    <a:pt x="47795" y="245533"/>
                    <a:pt x="50970" y="247650"/>
                  </a:cubicBezTo>
                  <a:lnTo>
                    <a:pt x="60495" y="254000"/>
                  </a:lnTo>
                  <a:cubicBezTo>
                    <a:pt x="77428" y="279400"/>
                    <a:pt x="55203" y="248708"/>
                    <a:pt x="76370" y="269875"/>
                  </a:cubicBezTo>
                  <a:cubicBezTo>
                    <a:pt x="79068" y="272573"/>
                    <a:pt x="80022" y="276702"/>
                    <a:pt x="82720" y="279400"/>
                  </a:cubicBezTo>
                  <a:cubicBezTo>
                    <a:pt x="85418" y="282098"/>
                    <a:pt x="89393" y="283215"/>
                    <a:pt x="92245" y="285750"/>
                  </a:cubicBezTo>
                  <a:cubicBezTo>
                    <a:pt x="98957" y="291716"/>
                    <a:pt x="111295" y="304800"/>
                    <a:pt x="111295" y="304800"/>
                  </a:cubicBezTo>
                  <a:cubicBezTo>
                    <a:pt x="118445" y="326250"/>
                    <a:pt x="108529" y="303000"/>
                    <a:pt x="123995" y="320675"/>
                  </a:cubicBezTo>
                  <a:cubicBezTo>
                    <a:pt x="131256" y="328973"/>
                    <a:pt x="137923" y="344128"/>
                    <a:pt x="146220" y="352425"/>
                  </a:cubicBezTo>
                  <a:cubicBezTo>
                    <a:pt x="171195" y="377400"/>
                    <a:pt x="139263" y="337092"/>
                    <a:pt x="165270" y="368300"/>
                  </a:cubicBezTo>
                  <a:cubicBezTo>
                    <a:pt x="167713" y="371231"/>
                    <a:pt x="168723" y="375342"/>
                    <a:pt x="171620" y="377825"/>
                  </a:cubicBezTo>
                  <a:cubicBezTo>
                    <a:pt x="176305" y="381841"/>
                    <a:pt x="182262" y="384079"/>
                    <a:pt x="187495" y="387350"/>
                  </a:cubicBezTo>
                  <a:cubicBezTo>
                    <a:pt x="199467" y="394833"/>
                    <a:pt x="196680" y="393910"/>
                    <a:pt x="209720" y="403225"/>
                  </a:cubicBezTo>
                  <a:cubicBezTo>
                    <a:pt x="212825" y="405443"/>
                    <a:pt x="216314" y="407132"/>
                    <a:pt x="219245" y="409575"/>
                  </a:cubicBezTo>
                  <a:cubicBezTo>
                    <a:pt x="222694" y="412450"/>
                    <a:pt x="225321" y="416225"/>
                    <a:pt x="228770" y="419100"/>
                  </a:cubicBezTo>
                  <a:cubicBezTo>
                    <a:pt x="231701" y="421543"/>
                    <a:pt x="235364" y="423007"/>
                    <a:pt x="238295" y="425450"/>
                  </a:cubicBezTo>
                  <a:cubicBezTo>
                    <a:pt x="241744" y="428325"/>
                    <a:pt x="244411" y="432053"/>
                    <a:pt x="247820" y="434975"/>
                  </a:cubicBezTo>
                  <a:cubicBezTo>
                    <a:pt x="251838" y="438419"/>
                    <a:pt x="256778" y="440758"/>
                    <a:pt x="260520" y="444500"/>
                  </a:cubicBezTo>
                  <a:cubicBezTo>
                    <a:pt x="263218" y="447198"/>
                    <a:pt x="264317" y="451189"/>
                    <a:pt x="266870" y="454025"/>
                  </a:cubicBezTo>
                  <a:cubicBezTo>
                    <a:pt x="273879" y="461812"/>
                    <a:pt x="283283" y="467533"/>
                    <a:pt x="289095" y="476250"/>
                  </a:cubicBezTo>
                  <a:cubicBezTo>
                    <a:pt x="291212" y="479425"/>
                    <a:pt x="292747" y="483077"/>
                    <a:pt x="295445" y="485775"/>
                  </a:cubicBezTo>
                  <a:cubicBezTo>
                    <a:pt x="299187" y="489517"/>
                    <a:pt x="304127" y="491856"/>
                    <a:pt x="308145" y="495300"/>
                  </a:cubicBezTo>
                  <a:cubicBezTo>
                    <a:pt x="311554" y="498222"/>
                    <a:pt x="314126" y="502068"/>
                    <a:pt x="317670" y="504825"/>
                  </a:cubicBezTo>
                  <a:cubicBezTo>
                    <a:pt x="323694" y="509510"/>
                    <a:pt x="330370" y="513292"/>
                    <a:pt x="336720" y="517525"/>
                  </a:cubicBezTo>
                  <a:cubicBezTo>
                    <a:pt x="339895" y="519642"/>
                    <a:pt x="343283" y="521469"/>
                    <a:pt x="346245" y="523875"/>
                  </a:cubicBezTo>
                  <a:cubicBezTo>
                    <a:pt x="363178" y="537633"/>
                    <a:pt x="379939" y="551607"/>
                    <a:pt x="397045" y="565150"/>
                  </a:cubicBezTo>
                  <a:cubicBezTo>
                    <a:pt x="405343" y="571719"/>
                    <a:pt x="414410" y="577312"/>
                    <a:pt x="422445" y="584200"/>
                  </a:cubicBezTo>
                  <a:cubicBezTo>
                    <a:pt x="429853" y="590550"/>
                    <a:pt x="436936" y="597301"/>
                    <a:pt x="444670" y="603250"/>
                  </a:cubicBezTo>
                  <a:cubicBezTo>
                    <a:pt x="450719" y="607903"/>
                    <a:pt x="457176" y="612023"/>
                    <a:pt x="463720" y="615950"/>
                  </a:cubicBezTo>
                  <a:cubicBezTo>
                    <a:pt x="467779" y="618385"/>
                    <a:pt x="472569" y="619549"/>
                    <a:pt x="476420" y="622300"/>
                  </a:cubicBezTo>
                  <a:cubicBezTo>
                    <a:pt x="480074" y="624910"/>
                    <a:pt x="482291" y="629215"/>
                    <a:pt x="485945" y="631825"/>
                  </a:cubicBezTo>
                  <a:cubicBezTo>
                    <a:pt x="489796" y="634576"/>
                    <a:pt x="494536" y="635827"/>
                    <a:pt x="498645" y="638175"/>
                  </a:cubicBezTo>
                  <a:cubicBezTo>
                    <a:pt x="501958" y="640068"/>
                    <a:pt x="504584" y="643221"/>
                    <a:pt x="508170" y="644525"/>
                  </a:cubicBezTo>
                  <a:cubicBezTo>
                    <a:pt x="516372" y="647507"/>
                    <a:pt x="533570" y="650875"/>
                    <a:pt x="533570" y="650875"/>
                  </a:cubicBezTo>
                  <a:cubicBezTo>
                    <a:pt x="552873" y="663744"/>
                    <a:pt x="532364" y="651613"/>
                    <a:pt x="555795" y="660400"/>
                  </a:cubicBezTo>
                  <a:cubicBezTo>
                    <a:pt x="560227" y="662062"/>
                    <a:pt x="564145" y="664886"/>
                    <a:pt x="568495" y="666750"/>
                  </a:cubicBezTo>
                  <a:cubicBezTo>
                    <a:pt x="571571" y="668068"/>
                    <a:pt x="574845" y="668867"/>
                    <a:pt x="578020" y="669925"/>
                  </a:cubicBezTo>
                  <a:cubicBezTo>
                    <a:pt x="623018" y="702067"/>
                    <a:pt x="580439" y="674309"/>
                    <a:pt x="616120" y="692150"/>
                  </a:cubicBezTo>
                  <a:cubicBezTo>
                    <a:pt x="619533" y="693857"/>
                    <a:pt x="622158" y="696950"/>
                    <a:pt x="625645" y="698500"/>
                  </a:cubicBezTo>
                  <a:cubicBezTo>
                    <a:pt x="631762" y="701218"/>
                    <a:pt x="638578" y="702132"/>
                    <a:pt x="644695" y="704850"/>
                  </a:cubicBezTo>
                  <a:cubicBezTo>
                    <a:pt x="648182" y="706400"/>
                    <a:pt x="650724" y="709671"/>
                    <a:pt x="654220" y="711200"/>
                  </a:cubicBezTo>
                  <a:cubicBezTo>
                    <a:pt x="667725" y="717108"/>
                    <a:pt x="682310" y="720483"/>
                    <a:pt x="695495" y="727075"/>
                  </a:cubicBezTo>
                  <a:cubicBezTo>
                    <a:pt x="699728" y="729192"/>
                    <a:pt x="703777" y="731726"/>
                    <a:pt x="708195" y="733425"/>
                  </a:cubicBezTo>
                  <a:cubicBezTo>
                    <a:pt x="717566" y="737029"/>
                    <a:pt x="727245" y="739775"/>
                    <a:pt x="736770" y="742950"/>
                  </a:cubicBezTo>
                  <a:cubicBezTo>
                    <a:pt x="743120" y="745067"/>
                    <a:pt x="749431" y="747303"/>
                    <a:pt x="755820" y="749300"/>
                  </a:cubicBezTo>
                  <a:cubicBezTo>
                    <a:pt x="766366" y="752596"/>
                    <a:pt x="776671" y="757009"/>
                    <a:pt x="787570" y="758825"/>
                  </a:cubicBezTo>
                  <a:cubicBezTo>
                    <a:pt x="806620" y="762000"/>
                    <a:pt x="825984" y="763666"/>
                    <a:pt x="844720" y="768350"/>
                  </a:cubicBezTo>
                  <a:cubicBezTo>
                    <a:pt x="853187" y="770467"/>
                    <a:pt x="861480" y="773466"/>
                    <a:pt x="870120" y="774700"/>
                  </a:cubicBezTo>
                  <a:cubicBezTo>
                    <a:pt x="904918" y="779671"/>
                    <a:pt x="906968" y="775457"/>
                    <a:pt x="936795" y="781050"/>
                  </a:cubicBezTo>
                  <a:cubicBezTo>
                    <a:pt x="945373" y="782658"/>
                    <a:pt x="953637" y="785688"/>
                    <a:pt x="962195" y="787400"/>
                  </a:cubicBezTo>
                  <a:cubicBezTo>
                    <a:pt x="982115" y="791384"/>
                    <a:pt x="992084" y="790448"/>
                    <a:pt x="1012995" y="793750"/>
                  </a:cubicBezTo>
                  <a:cubicBezTo>
                    <a:pt x="1023656" y="795433"/>
                    <a:pt x="1034099" y="798326"/>
                    <a:pt x="1044745" y="800100"/>
                  </a:cubicBezTo>
                  <a:cubicBezTo>
                    <a:pt x="1053161" y="801503"/>
                    <a:pt x="1061669" y="802297"/>
                    <a:pt x="1070145" y="803275"/>
                  </a:cubicBezTo>
                  <a:cubicBezTo>
                    <a:pt x="1126906" y="809824"/>
                    <a:pt x="1115529" y="808555"/>
                    <a:pt x="1162220" y="812800"/>
                  </a:cubicBezTo>
                  <a:cubicBezTo>
                    <a:pt x="1198563" y="824914"/>
                    <a:pt x="1162875" y="814497"/>
                    <a:pt x="1209845" y="822325"/>
                  </a:cubicBezTo>
                  <a:cubicBezTo>
                    <a:pt x="1213146" y="822875"/>
                    <a:pt x="1216062" y="824991"/>
                    <a:pt x="1219370" y="825500"/>
                  </a:cubicBezTo>
                  <a:cubicBezTo>
                    <a:pt x="1229882" y="827117"/>
                    <a:pt x="1240537" y="827617"/>
                    <a:pt x="1251120" y="828675"/>
                  </a:cubicBezTo>
                  <a:cubicBezTo>
                    <a:pt x="1270480" y="835128"/>
                    <a:pt x="1255192" y="830771"/>
                    <a:pt x="1289220" y="835025"/>
                  </a:cubicBezTo>
                  <a:cubicBezTo>
                    <a:pt x="1355666" y="843331"/>
                    <a:pt x="1250165" y="831910"/>
                    <a:pt x="1349545" y="841375"/>
                  </a:cubicBezTo>
                  <a:cubicBezTo>
                    <a:pt x="1359085" y="842284"/>
                    <a:pt x="1368553" y="843987"/>
                    <a:pt x="1378120" y="844550"/>
                  </a:cubicBezTo>
                  <a:cubicBezTo>
                    <a:pt x="1404554" y="846105"/>
                    <a:pt x="1431050" y="846369"/>
                    <a:pt x="1457495" y="847725"/>
                  </a:cubicBezTo>
                  <a:cubicBezTo>
                    <a:pt x="1472330" y="848486"/>
                    <a:pt x="1487128" y="849842"/>
                    <a:pt x="1501945" y="850900"/>
                  </a:cubicBezTo>
                  <a:cubicBezTo>
                    <a:pt x="1582378" y="849842"/>
                    <a:pt x="1662854" y="850529"/>
                    <a:pt x="1743245" y="847725"/>
                  </a:cubicBezTo>
                  <a:cubicBezTo>
                    <a:pt x="1754031" y="847349"/>
                    <a:pt x="1764334" y="843058"/>
                    <a:pt x="1774995" y="841375"/>
                  </a:cubicBezTo>
                  <a:cubicBezTo>
                    <a:pt x="1790359" y="838949"/>
                    <a:pt x="1828430" y="836128"/>
                    <a:pt x="1841670" y="835025"/>
                  </a:cubicBezTo>
                  <a:cubicBezTo>
                    <a:pt x="1902606" y="821484"/>
                    <a:pt x="1843416" y="834102"/>
                    <a:pt x="1889295" y="825500"/>
                  </a:cubicBezTo>
                  <a:cubicBezTo>
                    <a:pt x="1899903" y="823511"/>
                    <a:pt x="1910399" y="820924"/>
                    <a:pt x="1921045" y="819150"/>
                  </a:cubicBezTo>
                  <a:cubicBezTo>
                    <a:pt x="1929461" y="817747"/>
                    <a:pt x="1937978" y="817033"/>
                    <a:pt x="1946445" y="815975"/>
                  </a:cubicBezTo>
                  <a:lnTo>
                    <a:pt x="1968670" y="809625"/>
                  </a:lnTo>
                  <a:cubicBezTo>
                    <a:pt x="1977103" y="807376"/>
                    <a:pt x="1985729" y="805842"/>
                    <a:pt x="1994070" y="803275"/>
                  </a:cubicBezTo>
                  <a:cubicBezTo>
                    <a:pt x="1999517" y="801599"/>
                    <a:pt x="2004401" y="798245"/>
                    <a:pt x="2009945" y="796925"/>
                  </a:cubicBezTo>
                  <a:cubicBezTo>
                    <a:pt x="2043494" y="788937"/>
                    <a:pt x="2048391" y="792430"/>
                    <a:pt x="2070270" y="784225"/>
                  </a:cubicBezTo>
                  <a:cubicBezTo>
                    <a:pt x="2120147" y="765521"/>
                    <a:pt x="2050645" y="791702"/>
                    <a:pt x="2102020" y="768350"/>
                  </a:cubicBezTo>
                  <a:cubicBezTo>
                    <a:pt x="2108114" y="765580"/>
                    <a:pt x="2114918" y="764637"/>
                    <a:pt x="2121070" y="762000"/>
                  </a:cubicBezTo>
                  <a:cubicBezTo>
                    <a:pt x="2129771" y="758271"/>
                    <a:pt x="2137681" y="752816"/>
                    <a:pt x="2146470" y="749300"/>
                  </a:cubicBezTo>
                  <a:cubicBezTo>
                    <a:pt x="2216028" y="721477"/>
                    <a:pt x="2131622" y="758462"/>
                    <a:pt x="2184570" y="739775"/>
                  </a:cubicBezTo>
                  <a:cubicBezTo>
                    <a:pt x="2197544" y="735196"/>
                    <a:pt x="2209322" y="727237"/>
                    <a:pt x="2222670" y="723900"/>
                  </a:cubicBezTo>
                  <a:cubicBezTo>
                    <a:pt x="2226903" y="722842"/>
                    <a:pt x="2231160" y="721873"/>
                    <a:pt x="2235370" y="720725"/>
                  </a:cubicBezTo>
                  <a:cubicBezTo>
                    <a:pt x="2242803" y="718698"/>
                    <a:pt x="2250120" y="716244"/>
                    <a:pt x="2257595" y="714375"/>
                  </a:cubicBezTo>
                  <a:cubicBezTo>
                    <a:pt x="2262830" y="713066"/>
                    <a:pt x="2268301" y="712751"/>
                    <a:pt x="2273470" y="711200"/>
                  </a:cubicBezTo>
                  <a:cubicBezTo>
                    <a:pt x="2278929" y="709562"/>
                    <a:pt x="2283898" y="706526"/>
                    <a:pt x="2289345" y="704850"/>
                  </a:cubicBezTo>
                  <a:cubicBezTo>
                    <a:pt x="2297686" y="702283"/>
                    <a:pt x="2306526" y="701435"/>
                    <a:pt x="2314745" y="698500"/>
                  </a:cubicBezTo>
                  <a:cubicBezTo>
                    <a:pt x="2368302" y="679373"/>
                    <a:pt x="2308097" y="695399"/>
                    <a:pt x="2346495" y="685800"/>
                  </a:cubicBezTo>
                  <a:cubicBezTo>
                    <a:pt x="2365865" y="672886"/>
                    <a:pt x="2352607" y="681157"/>
                    <a:pt x="2387770" y="663575"/>
                  </a:cubicBezTo>
                  <a:cubicBezTo>
                    <a:pt x="2392003" y="661458"/>
                    <a:pt x="2396684" y="660065"/>
                    <a:pt x="2400470" y="657225"/>
                  </a:cubicBezTo>
                  <a:cubicBezTo>
                    <a:pt x="2408937" y="650875"/>
                    <a:pt x="2417656" y="644849"/>
                    <a:pt x="2425870" y="638175"/>
                  </a:cubicBezTo>
                  <a:cubicBezTo>
                    <a:pt x="2434601" y="631081"/>
                    <a:pt x="2438125" y="626062"/>
                    <a:pt x="2451270" y="615950"/>
                  </a:cubicBezTo>
                  <a:cubicBezTo>
                    <a:pt x="2464415" y="605838"/>
                    <a:pt x="2468450" y="606551"/>
                    <a:pt x="2483020" y="600075"/>
                  </a:cubicBezTo>
                  <a:cubicBezTo>
                    <a:pt x="2504367" y="590588"/>
                    <a:pt x="2486755" y="595966"/>
                    <a:pt x="2508420" y="590550"/>
                  </a:cubicBezTo>
                  <a:cubicBezTo>
                    <a:pt x="2511595" y="588433"/>
                    <a:pt x="2514458" y="585750"/>
                    <a:pt x="2517945" y="584200"/>
                  </a:cubicBezTo>
                  <a:cubicBezTo>
                    <a:pt x="2547217" y="571190"/>
                    <a:pt x="2526955" y="584494"/>
                    <a:pt x="2549695" y="571500"/>
                  </a:cubicBezTo>
                  <a:cubicBezTo>
                    <a:pt x="2553008" y="569607"/>
                    <a:pt x="2555948" y="567113"/>
                    <a:pt x="2559220" y="565150"/>
                  </a:cubicBezTo>
                  <a:cubicBezTo>
                    <a:pt x="2569516" y="558972"/>
                    <a:pt x="2588868" y="547908"/>
                    <a:pt x="2600495" y="542925"/>
                  </a:cubicBezTo>
                  <a:cubicBezTo>
                    <a:pt x="2608806" y="539363"/>
                    <a:pt x="2617649" y="537111"/>
                    <a:pt x="2625895" y="533400"/>
                  </a:cubicBezTo>
                  <a:cubicBezTo>
                    <a:pt x="2678399" y="509773"/>
                    <a:pt x="2646993" y="518601"/>
                    <a:pt x="2676695" y="511175"/>
                  </a:cubicBezTo>
                  <a:cubicBezTo>
                    <a:pt x="2681987" y="508000"/>
                    <a:pt x="2687137" y="504576"/>
                    <a:pt x="2692570" y="501650"/>
                  </a:cubicBezTo>
                  <a:cubicBezTo>
                    <a:pt x="2700905" y="497162"/>
                    <a:pt x="2710397" y="494630"/>
                    <a:pt x="2717970" y="488950"/>
                  </a:cubicBezTo>
                  <a:cubicBezTo>
                    <a:pt x="2722203" y="485775"/>
                    <a:pt x="2726183" y="482230"/>
                    <a:pt x="2730670" y="479425"/>
                  </a:cubicBezTo>
                  <a:cubicBezTo>
                    <a:pt x="2739638" y="473820"/>
                    <a:pt x="2743636" y="472986"/>
                    <a:pt x="2752895" y="469900"/>
                  </a:cubicBezTo>
                  <a:cubicBezTo>
                    <a:pt x="2779551" y="449908"/>
                    <a:pt x="2750576" y="468785"/>
                    <a:pt x="2781470" y="457200"/>
                  </a:cubicBezTo>
                  <a:cubicBezTo>
                    <a:pt x="2785043" y="455860"/>
                    <a:pt x="2787508" y="452400"/>
                    <a:pt x="2790995" y="450850"/>
                  </a:cubicBezTo>
                  <a:cubicBezTo>
                    <a:pt x="2818541" y="438607"/>
                    <a:pt x="2800759" y="449188"/>
                    <a:pt x="2825920" y="441325"/>
                  </a:cubicBezTo>
                  <a:cubicBezTo>
                    <a:pt x="2837744" y="437630"/>
                    <a:pt x="2849496" y="433590"/>
                    <a:pt x="2860845" y="428625"/>
                  </a:cubicBezTo>
                  <a:cubicBezTo>
                    <a:pt x="2866499" y="426152"/>
                    <a:pt x="2871102" y="421654"/>
                    <a:pt x="2876720" y="419100"/>
                  </a:cubicBezTo>
                  <a:cubicBezTo>
                    <a:pt x="2882814" y="416330"/>
                    <a:pt x="2889420" y="414867"/>
                    <a:pt x="2895770" y="412750"/>
                  </a:cubicBezTo>
                  <a:cubicBezTo>
                    <a:pt x="2906243" y="409259"/>
                    <a:pt x="2909781" y="408287"/>
                    <a:pt x="2921170" y="403225"/>
                  </a:cubicBezTo>
                  <a:cubicBezTo>
                    <a:pt x="2925495" y="401303"/>
                    <a:pt x="2929520" y="398739"/>
                    <a:pt x="2933870" y="396875"/>
                  </a:cubicBezTo>
                  <a:cubicBezTo>
                    <a:pt x="2936946" y="395557"/>
                    <a:pt x="2940261" y="394875"/>
                    <a:pt x="2943395" y="393700"/>
                  </a:cubicBezTo>
                  <a:cubicBezTo>
                    <a:pt x="2948731" y="391699"/>
                    <a:pt x="2954062" y="389665"/>
                    <a:pt x="2959270" y="387350"/>
                  </a:cubicBezTo>
                  <a:cubicBezTo>
                    <a:pt x="2963595" y="385428"/>
                    <a:pt x="2967861" y="383348"/>
                    <a:pt x="2971970" y="381000"/>
                  </a:cubicBezTo>
                  <a:cubicBezTo>
                    <a:pt x="2975283" y="379107"/>
                    <a:pt x="2978030" y="376249"/>
                    <a:pt x="2981495" y="374650"/>
                  </a:cubicBezTo>
                  <a:cubicBezTo>
                    <a:pt x="2991844" y="369873"/>
                    <a:pt x="3003471" y="367815"/>
                    <a:pt x="3013245" y="361950"/>
                  </a:cubicBezTo>
                  <a:cubicBezTo>
                    <a:pt x="3018537" y="358775"/>
                    <a:pt x="3023600" y="355185"/>
                    <a:pt x="3029120" y="352425"/>
                  </a:cubicBezTo>
                  <a:cubicBezTo>
                    <a:pt x="3032113" y="350928"/>
                    <a:pt x="3035569" y="350568"/>
                    <a:pt x="3038645" y="349250"/>
                  </a:cubicBezTo>
                  <a:cubicBezTo>
                    <a:pt x="3042995" y="347386"/>
                    <a:pt x="3047208" y="345199"/>
                    <a:pt x="3051345" y="342900"/>
                  </a:cubicBezTo>
                  <a:cubicBezTo>
                    <a:pt x="3073815" y="330417"/>
                    <a:pt x="3059216" y="335376"/>
                    <a:pt x="3079920" y="330200"/>
                  </a:cubicBezTo>
                  <a:cubicBezTo>
                    <a:pt x="3085212" y="327025"/>
                    <a:pt x="3090275" y="323435"/>
                    <a:pt x="3095795" y="320675"/>
                  </a:cubicBezTo>
                  <a:cubicBezTo>
                    <a:pt x="3098788" y="319178"/>
                    <a:pt x="3102414" y="319160"/>
                    <a:pt x="3105320" y="317500"/>
                  </a:cubicBezTo>
                  <a:cubicBezTo>
                    <a:pt x="3109914" y="314875"/>
                    <a:pt x="3113533" y="310780"/>
                    <a:pt x="3118020" y="307975"/>
                  </a:cubicBezTo>
                  <a:cubicBezTo>
                    <a:pt x="3122034" y="305467"/>
                    <a:pt x="3126706" y="304133"/>
                    <a:pt x="3130720" y="301625"/>
                  </a:cubicBezTo>
                  <a:cubicBezTo>
                    <a:pt x="3135207" y="298820"/>
                    <a:pt x="3139017" y="295035"/>
                    <a:pt x="3143420" y="292100"/>
                  </a:cubicBezTo>
                  <a:cubicBezTo>
                    <a:pt x="3148555" y="288677"/>
                    <a:pt x="3154584" y="286561"/>
                    <a:pt x="3159295" y="282575"/>
                  </a:cubicBezTo>
                  <a:cubicBezTo>
                    <a:pt x="3168436" y="274841"/>
                    <a:pt x="3176228" y="265642"/>
                    <a:pt x="3184695" y="257175"/>
                  </a:cubicBezTo>
                  <a:cubicBezTo>
                    <a:pt x="3189987" y="251883"/>
                    <a:pt x="3194153" y="245150"/>
                    <a:pt x="3200570" y="241300"/>
                  </a:cubicBezTo>
                  <a:cubicBezTo>
                    <a:pt x="3205862" y="238125"/>
                    <a:pt x="3211050" y="234772"/>
                    <a:pt x="3216445" y="231775"/>
                  </a:cubicBezTo>
                  <a:cubicBezTo>
                    <a:pt x="3220582" y="229476"/>
                    <a:pt x="3225294" y="228176"/>
                    <a:pt x="3229145" y="225425"/>
                  </a:cubicBezTo>
                  <a:cubicBezTo>
                    <a:pt x="3232799" y="222815"/>
                    <a:pt x="3235291" y="218857"/>
                    <a:pt x="3238670" y="215900"/>
                  </a:cubicBezTo>
                  <a:cubicBezTo>
                    <a:pt x="3243770" y="211438"/>
                    <a:pt x="3249480" y="207702"/>
                    <a:pt x="3254545" y="203200"/>
                  </a:cubicBezTo>
                  <a:cubicBezTo>
                    <a:pt x="3259020" y="199223"/>
                    <a:pt x="3262699" y="194396"/>
                    <a:pt x="3267245" y="190500"/>
                  </a:cubicBezTo>
                  <a:cubicBezTo>
                    <a:pt x="3277535" y="181680"/>
                    <a:pt x="3291477" y="176377"/>
                    <a:pt x="3298995" y="165100"/>
                  </a:cubicBezTo>
                  <a:cubicBezTo>
                    <a:pt x="3305345" y="155575"/>
                    <a:pt x="3311176" y="145683"/>
                    <a:pt x="3318045" y="136525"/>
                  </a:cubicBezTo>
                  <a:cubicBezTo>
                    <a:pt x="3327570" y="123825"/>
                    <a:pt x="3337554" y="111457"/>
                    <a:pt x="3346620" y="98425"/>
                  </a:cubicBezTo>
                  <a:cubicBezTo>
                    <a:pt x="3354500" y="87097"/>
                    <a:pt x="3361191" y="74981"/>
                    <a:pt x="3368845" y="63500"/>
                  </a:cubicBezTo>
                  <a:cubicBezTo>
                    <a:pt x="3371780" y="59097"/>
                    <a:pt x="3375435" y="55203"/>
                    <a:pt x="3378370" y="50800"/>
                  </a:cubicBezTo>
                  <a:cubicBezTo>
                    <a:pt x="3382141" y="45144"/>
                    <a:pt x="3396707" y="23068"/>
                    <a:pt x="3400595" y="12700"/>
                  </a:cubicBezTo>
                  <a:cubicBezTo>
                    <a:pt x="3402127" y="8614"/>
                    <a:pt x="3402712" y="4233"/>
                    <a:pt x="3403770" y="0"/>
                  </a:cubicBezTo>
                  <a:cubicBezTo>
                    <a:pt x="3411189" y="103863"/>
                    <a:pt x="3403534" y="-13326"/>
                    <a:pt x="3410120" y="180975"/>
                  </a:cubicBezTo>
                  <a:cubicBezTo>
                    <a:pt x="3410695" y="197932"/>
                    <a:pt x="3412237" y="214842"/>
                    <a:pt x="3413295" y="231775"/>
                  </a:cubicBezTo>
                  <a:cubicBezTo>
                    <a:pt x="3413295" y="372004"/>
                    <a:pt x="3410649" y="843492"/>
                    <a:pt x="3410120" y="1022350"/>
                  </a:cubicBezTo>
                  <a:cubicBezTo>
                    <a:pt x="3409591" y="1201208"/>
                    <a:pt x="3411178" y="1223433"/>
                    <a:pt x="3410120" y="1304925"/>
                  </a:cubicBezTo>
                  <a:cubicBezTo>
                    <a:pt x="3409062" y="1386417"/>
                    <a:pt x="3403241" y="1434571"/>
                    <a:pt x="3403770" y="1511300"/>
                  </a:cubicBezTo>
                  <a:cubicBezTo>
                    <a:pt x="3409308" y="1555603"/>
                    <a:pt x="3406945" y="1915517"/>
                    <a:pt x="3406945" y="1981200"/>
                  </a:cubicBezTo>
                  <a:lnTo>
                    <a:pt x="3345" y="1974850"/>
                  </a:lnTo>
                  <a:cubicBezTo>
                    <a:pt x="1228" y="1709208"/>
                    <a:pt x="2287" y="1227667"/>
                    <a:pt x="170" y="962025"/>
                  </a:cubicBezTo>
                  <a:cubicBezTo>
                    <a:pt x="-888" y="828675"/>
                    <a:pt x="3346" y="134011"/>
                    <a:pt x="3346" y="133350"/>
                  </a:cubicBezTo>
                </a:path>
              </a:pathLst>
            </a:custGeom>
            <a:solidFill>
              <a:srgbClr val="00A0F0">
                <a:alpha val="97000"/>
              </a:srgbClr>
            </a:solidFill>
            <a:ln w="19050">
              <a:solidFill>
                <a:schemeClr val="accent5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92412" y="2865115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800"/>
                </a:spcBef>
                <a:buClr>
                  <a:schemeClr val="accent2"/>
                </a:buClr>
              </a:pPr>
              <a:r>
                <a:rPr lang="en-US" sz="1000" b="1" dirty="0" smtClean="0">
                  <a:solidFill>
                    <a:schemeClr val="accent5">
                      <a:lumMod val="25000"/>
                    </a:schemeClr>
                  </a:solidFill>
                </a:rPr>
                <a:t>Changed threshold</a:t>
              </a:r>
              <a:r>
                <a:rPr lang="en-US" sz="1000" b="1" dirty="0">
                  <a:solidFill>
                    <a:schemeClr val="accent5">
                      <a:lumMod val="25000"/>
                    </a:schemeClr>
                  </a:solidFill>
                </a:rPr>
                <a:t/>
              </a:r>
              <a:br>
                <a:rPr lang="en-US" sz="1000" b="1" dirty="0">
                  <a:solidFill>
                    <a:schemeClr val="accent5">
                      <a:lumMod val="25000"/>
                    </a:schemeClr>
                  </a:solidFill>
                </a:rPr>
              </a:br>
              <a:r>
                <a:rPr lang="en-US" sz="1000" b="1" dirty="0" smtClean="0">
                  <a:solidFill>
                    <a:schemeClr val="accent5">
                      <a:lumMod val="25000"/>
                    </a:schemeClr>
                  </a:solidFill>
                </a:rPr>
                <a:t>of hearing</a:t>
              </a:r>
            </a:p>
          </p:txBody>
        </p:sp>
      </p:grpSp>
      <p:sp>
        <p:nvSpPr>
          <p:cNvPr id="19" name="Textplatzhalter 5"/>
          <p:cNvSpPr txBox="1">
            <a:spLocks/>
          </p:cNvSpPr>
          <p:nvPr/>
        </p:nvSpPr>
        <p:spPr bwMode="gray">
          <a:xfrm>
            <a:off x="5147365" y="1856642"/>
            <a:ext cx="3629562" cy="274947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b="1" dirty="0" smtClean="0">
                <a:sym typeface="Wingdings" panose="05000000000000000000" pitchFamily="2" charset="2"/>
              </a:rPr>
              <a:t>In most cases</a:t>
            </a:r>
            <a:r>
              <a:rPr lang="en-US" dirty="0" smtClean="0">
                <a:sym typeface="Wingdings" panose="05000000000000000000" pitchFamily="2" charset="2"/>
              </a:rPr>
              <a:t>, the amount of energy arriving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at the IHCs is comparable to that of the NH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(normal hearing) case.</a:t>
            </a:r>
          </a:p>
          <a:p>
            <a:pPr lvl="2"/>
            <a:r>
              <a:rPr lang="en-US" b="1" dirty="0" smtClean="0">
                <a:sym typeface="Wingdings" panose="05000000000000000000" pitchFamily="2" charset="2"/>
              </a:rPr>
              <a:t>Threshold of pain</a:t>
            </a:r>
            <a:r>
              <a:rPr lang="en-US" dirty="0" smtClean="0">
                <a:sym typeface="Wingdings" panose="05000000000000000000" pitchFamily="2" charset="2"/>
              </a:rPr>
              <a:t> is </a:t>
            </a:r>
            <a:r>
              <a:rPr lang="en-US" b="1" dirty="0" smtClean="0">
                <a:sym typeface="Wingdings" panose="05000000000000000000" pitchFamily="2" charset="2"/>
              </a:rPr>
              <a:t>unchanged </a:t>
            </a:r>
            <a:r>
              <a:rPr lang="en-US" dirty="0" smtClean="0">
                <a:sym typeface="Wingdings" panose="05000000000000000000" pitchFamily="2" charset="2"/>
              </a:rPr>
              <a:t>(and also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the range of uncomfortably loud signals).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But the </a:t>
            </a:r>
            <a:r>
              <a:rPr lang="en-US" b="1" dirty="0" smtClean="0">
                <a:sym typeface="Wingdings" panose="05000000000000000000" pitchFamily="2" charset="2"/>
              </a:rPr>
              <a:t>dynamic range</a:t>
            </a:r>
            <a:r>
              <a:rPr lang="en-US" dirty="0" smtClean="0">
                <a:sym typeface="Wingdings" panose="05000000000000000000" pitchFamily="2" charset="2"/>
              </a:rPr>
              <a:t> is </a:t>
            </a:r>
            <a:r>
              <a:rPr lang="en-US" b="1" dirty="0" smtClean="0">
                <a:sym typeface="Wingdings" panose="05000000000000000000" pitchFamily="2" charset="2"/>
              </a:rPr>
              <a:t>narrower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In hearing assistive technology: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need to </a:t>
            </a:r>
            <a:r>
              <a:rPr lang="en-US" b="1" dirty="0" smtClean="0">
                <a:sym typeface="Wingdings" panose="05000000000000000000" pitchFamily="2" charset="2"/>
              </a:rPr>
              <a:t>know the thresholds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b="1" dirty="0" smtClean="0">
                <a:solidFill>
                  <a:srgbClr val="E30037"/>
                </a:solidFill>
                <a:sym typeface="Wingdings" panose="05000000000000000000" pitchFamily="2" charset="2"/>
              </a:rPr>
              <a:t>(pure tone audiometry)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</a:p>
          <a:p>
            <a:pPr lvl="3"/>
            <a:r>
              <a:rPr lang="en-US" dirty="0" smtClean="0">
                <a:sym typeface="Wingdings" panose="05000000000000000000" pitchFamily="2" charset="2"/>
              </a:rPr>
              <a:t>need to </a:t>
            </a:r>
            <a:r>
              <a:rPr lang="en-US" b="1" dirty="0" smtClean="0">
                <a:sym typeface="Wingdings" panose="05000000000000000000" pitchFamily="2" charset="2"/>
              </a:rPr>
              <a:t>apply dynamic compression.</a:t>
            </a:r>
          </a:p>
        </p:txBody>
      </p:sp>
    </p:spTree>
    <p:extLst>
      <p:ext uri="{BB962C8B-B14F-4D97-AF65-F5344CB8AC3E}">
        <p14:creationId xmlns:p14="http://schemas.microsoft.com/office/powerpoint/2010/main" val="268359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First signs of a hearing impairment</a:t>
            </a:r>
            <a:r>
              <a:rPr lang="en-US" dirty="0" smtClean="0"/>
              <a:t> #2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37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81333"/>
            <a:ext cx="4572055" cy="1282402"/>
          </a:xfrm>
        </p:spPr>
        <p:txBody>
          <a:bodyPr/>
          <a:lstStyle/>
          <a:p>
            <a:pPr lvl="2"/>
            <a:r>
              <a:rPr lang="en-US" dirty="0" smtClean="0">
                <a:sym typeface="Wingdings" panose="05000000000000000000" pitchFamily="2" charset="2"/>
              </a:rPr>
              <a:t>Understanding </a:t>
            </a:r>
            <a:r>
              <a:rPr lang="en-US" b="1" dirty="0" smtClean="0">
                <a:sym typeface="Wingdings" panose="05000000000000000000" pitchFamily="2" charset="2"/>
              </a:rPr>
              <a:t>speech in noise</a:t>
            </a:r>
            <a:r>
              <a:rPr lang="en-US" dirty="0" smtClean="0">
                <a:sym typeface="Wingdings" panose="05000000000000000000" pitchFamily="2" charset="2"/>
              </a:rPr>
              <a:t> (other talkers, traveling,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background music) becomes increasingly </a:t>
            </a:r>
            <a:r>
              <a:rPr lang="en-US" b="1" dirty="0" smtClean="0">
                <a:sym typeface="Wingdings" panose="05000000000000000000" pitchFamily="2" charset="2"/>
              </a:rPr>
              <a:t>difficult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If pure tone audiogram looks OK </a:t>
            </a:r>
            <a:r>
              <a:rPr lang="en-US" sz="1200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hidden hearing loss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Speech in noise test can clarify the issue.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In German-speaking regions: </a:t>
            </a:r>
            <a:r>
              <a:rPr lang="en-US" b="1" dirty="0" smtClean="0">
                <a:sym typeface="Wingdings" panose="05000000000000000000" pitchFamily="2" charset="2"/>
                <a:hlinkClick r:id="rId10"/>
              </a:rPr>
              <a:t>OLSA</a:t>
            </a:r>
            <a:r>
              <a:rPr lang="en-US" dirty="0" smtClean="0">
                <a:sym typeface="Wingdings" panose="05000000000000000000" pitchFamily="2" charset="2"/>
                <a:hlinkClick r:id="rId10"/>
              </a:rPr>
              <a:t> (</a:t>
            </a:r>
            <a:r>
              <a:rPr lang="en-US" dirty="0" err="1" smtClean="0">
                <a:sym typeface="Wingdings" panose="05000000000000000000" pitchFamily="2" charset="2"/>
                <a:hlinkClick r:id="rId10"/>
              </a:rPr>
              <a:t>Oldenburger</a:t>
            </a:r>
            <a:r>
              <a:rPr lang="en-US" dirty="0" smtClean="0">
                <a:sym typeface="Wingdings" panose="05000000000000000000" pitchFamily="2" charset="2"/>
                <a:hlinkClick r:id="rId10"/>
              </a:rPr>
              <a:t> </a:t>
            </a:r>
            <a:r>
              <a:rPr lang="en-US" dirty="0" err="1" smtClean="0">
                <a:sym typeface="Wingdings" panose="05000000000000000000" pitchFamily="2" charset="2"/>
                <a:hlinkClick r:id="rId10"/>
              </a:rPr>
              <a:t>Satztest</a:t>
            </a:r>
            <a:r>
              <a:rPr lang="en-US" dirty="0" smtClean="0">
                <a:sym typeface="Wingdings" panose="05000000000000000000" pitchFamily="2" charset="2"/>
                <a:hlinkClick r:id="rId10"/>
              </a:rPr>
              <a:t>)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811027" y="1022237"/>
            <a:ext cx="4081453" cy="824111"/>
            <a:chOff x="4811027" y="1003187"/>
            <a:chExt cx="4081453" cy="824111"/>
          </a:xfrm>
        </p:grpSpPr>
        <p:graphicFrame>
          <p:nvGraphicFramePr>
            <p:cNvPr id="9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1312318"/>
                </p:ext>
              </p:extLst>
            </p:nvPr>
          </p:nvGraphicFramePr>
          <p:xfrm>
            <a:off x="4811027" y="1040823"/>
            <a:ext cx="1819638" cy="693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" name="Bitmap" r:id="rId11" imgW="2781688" imgH="1000000" progId="PBrush">
                    <p:embed/>
                  </p:oleObj>
                </mc:Choice>
                <mc:Fallback>
                  <p:oleObj name="Bitmap" r:id="rId11" imgW="2781688" imgH="1000000" progId="PBrush">
                    <p:embed/>
                    <p:pic>
                      <p:nvPicPr>
                        <p:cNvPr id="1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1027" y="1040823"/>
                          <a:ext cx="1819638" cy="6930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5452452"/>
                </p:ext>
              </p:extLst>
            </p:nvPr>
          </p:nvGraphicFramePr>
          <p:xfrm>
            <a:off x="6950725" y="1003187"/>
            <a:ext cx="1941755" cy="824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" name="Bitmap" r:id="rId13" imgW="2962689" imgH="1257476" progId="PBrush">
                    <p:embed/>
                  </p:oleObj>
                </mc:Choice>
                <mc:Fallback>
                  <p:oleObj name="Bitmap" r:id="rId13" imgW="2962689" imgH="1257476" progId="PBrush">
                    <p:embed/>
                    <p:pic>
                      <p:nvPicPr>
                        <p:cNvPr id="11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0725" y="1003187"/>
                          <a:ext cx="1941755" cy="824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/>
            <p:cNvCxnSpPr/>
            <p:nvPr/>
          </p:nvCxnSpPr>
          <p:spPr>
            <a:xfrm>
              <a:off x="6630665" y="1419622"/>
              <a:ext cx="2455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8" y="2944276"/>
            <a:ext cx="4571898" cy="214449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234076" y="3726123"/>
            <a:ext cx="1576951" cy="532658"/>
            <a:chOff x="3234076" y="3406005"/>
            <a:chExt cx="1576951" cy="53265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234076" y="3938663"/>
              <a:ext cx="1336116" cy="0"/>
            </a:xfrm>
            <a:prstGeom prst="line">
              <a:avLst/>
            </a:prstGeom>
            <a:ln w="12700">
              <a:solidFill>
                <a:srgbClr val="0070C0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385981" y="3406005"/>
              <a:ext cx="14250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  <a:buClr>
                  <a:schemeClr val="accent2"/>
                </a:buClr>
              </a:pPr>
              <a:r>
                <a:rPr lang="hu-HU" sz="1300" dirty="0" smtClean="0">
                  <a:solidFill>
                    <a:srgbClr val="0070C0"/>
                  </a:solidFill>
                </a:rPr>
                <a:t>SRT:</a:t>
              </a:r>
              <a:r>
                <a:rPr lang="en-US" sz="1300" dirty="0" smtClean="0">
                  <a:solidFill>
                    <a:srgbClr val="0070C0"/>
                  </a:solidFill>
                </a:rPr>
                <a:t> </a:t>
              </a:r>
              <a:r>
                <a:rPr lang="hu-HU" sz="1300" dirty="0" smtClean="0">
                  <a:solidFill>
                    <a:srgbClr val="0070C0"/>
                  </a:solidFill>
                </a:rPr>
                <a:t>0.33</a:t>
              </a:r>
              <a:r>
                <a:rPr lang="en-US" sz="1300" dirty="0" smtClean="0">
                  <a:solidFill>
                    <a:srgbClr val="0070C0"/>
                  </a:solidFill>
                </a:rPr>
                <a:t> </a:t>
              </a:r>
              <a:r>
                <a:rPr lang="hu-HU" sz="1300" dirty="0" smtClean="0">
                  <a:solidFill>
                    <a:srgbClr val="0070C0"/>
                  </a:solidFill>
                </a:rPr>
                <a:t>dB</a:t>
              </a:r>
              <a:r>
                <a:rPr lang="en-US" sz="1300" dirty="0" smtClean="0">
                  <a:solidFill>
                    <a:srgbClr val="0070C0"/>
                  </a:solidFill>
                </a:rPr>
                <a:t> SNR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201" y="2894247"/>
            <a:ext cx="3464427" cy="2144495"/>
          </a:xfrm>
          <a:prstGeom prst="rect">
            <a:avLst/>
          </a:prstGeom>
        </p:spPr>
      </p:pic>
      <p:pic>
        <p:nvPicPr>
          <p:cNvPr id="14" name="OLSA_04_+00_dB_SNR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86361" y="2575125"/>
            <a:ext cx="272305" cy="272305"/>
          </a:xfrm>
          <a:prstGeom prst="rect">
            <a:avLst/>
          </a:prstGeom>
        </p:spPr>
      </p:pic>
      <p:pic>
        <p:nvPicPr>
          <p:cNvPr id="20" name="OLSA_02_+10_dB_SNR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93530" y="2568653"/>
            <a:ext cx="274320" cy="274320"/>
          </a:xfrm>
          <a:prstGeom prst="rect">
            <a:avLst/>
          </a:prstGeom>
        </p:spPr>
      </p:pic>
      <p:pic>
        <p:nvPicPr>
          <p:cNvPr id="22" name="OLSA_09_-06_dB_SNR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433032" y="2575528"/>
            <a:ext cx="274320" cy="2743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16200000">
            <a:off x="4051745" y="2608575"/>
            <a:ext cx="641419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550" dirty="0" smtClean="0">
                <a:solidFill>
                  <a:schemeClr val="tx2"/>
                </a:solidFill>
                <a:latin typeface="+mj-lt"/>
              </a:rPr>
              <a:t>-6 dB SNR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216812" y="2617373"/>
            <a:ext cx="641419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550" dirty="0" smtClean="0">
                <a:solidFill>
                  <a:schemeClr val="tx2"/>
                </a:solidFill>
                <a:latin typeface="+mj-lt"/>
              </a:rPr>
              <a:t>0 dB SNR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01788" y="2609755"/>
            <a:ext cx="641419" cy="17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550" dirty="0" smtClean="0">
                <a:solidFill>
                  <a:schemeClr val="tx2"/>
                </a:solidFill>
                <a:latin typeface="+mj-lt"/>
              </a:rPr>
              <a:t>10 dB SNR</a:t>
            </a:r>
          </a:p>
        </p:txBody>
      </p:sp>
      <p:sp>
        <p:nvSpPr>
          <p:cNvPr id="32" name="Textplatzhalter 5"/>
          <p:cNvSpPr txBox="1">
            <a:spLocks/>
          </p:cNvSpPr>
          <p:nvPr/>
        </p:nvSpPr>
        <p:spPr bwMode="gray">
          <a:xfrm>
            <a:off x="5147365" y="1964194"/>
            <a:ext cx="3629562" cy="28623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sym typeface="Wingdings" panose="05000000000000000000" pitchFamily="2" charset="2"/>
              </a:rPr>
              <a:t>Problems with understanding speech in noise often arise before a pure tone audiogram indicates hearing impairment.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b="1" dirty="0" smtClean="0">
                <a:sym typeface="Wingdings" panose="05000000000000000000" pitchFamily="2" charset="2"/>
              </a:rPr>
              <a:t>Speech reception threshold, SRT, increases.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Threshold and equal loudness curves may remain largely unchanged.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Frequency and amplitude resolution declines, which makes it the auditory system harder to distinguish signal from noise.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Hearing assistive technologies may help with signal reduction algorithms.</a:t>
            </a:r>
            <a:endParaRPr lang="en-US" b="1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7692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34568E-6 L 0.50434 0.0003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5" grpId="0"/>
      <p:bldP spid="27" grpId="0"/>
      <p:bldP spid="30" grpId="0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aids – Early history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38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1547664" y="4571259"/>
            <a:ext cx="1817976" cy="430887"/>
          </a:xfrm>
        </p:spPr>
        <p:txBody>
          <a:bodyPr/>
          <a:lstStyle/>
          <a:p>
            <a:pPr marL="0" lvl="2" indent="0" algn="ctr">
              <a:buNone/>
            </a:pPr>
            <a:r>
              <a:rPr lang="de-DE" b="1" dirty="0" smtClean="0"/>
              <a:t>Hutchison</a:t>
            </a:r>
            <a:r>
              <a:rPr lang="en-US" b="1" dirty="0" smtClean="0"/>
              <a:t>’s</a:t>
            </a:r>
            <a:r>
              <a:rPr lang="de-DE" b="1" dirty="0" smtClean="0"/>
              <a:t> </a:t>
            </a:r>
            <a:r>
              <a:rPr lang="de-DE" b="1" dirty="0" err="1" smtClean="0"/>
              <a:t>Acousticon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electrical </a:t>
            </a:r>
            <a:r>
              <a:rPr lang="en-US" dirty="0"/>
              <a:t>HA)</a:t>
            </a:r>
            <a:endParaRPr lang="en-US" b="1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96" y="1334783"/>
            <a:ext cx="1648132" cy="1211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60" y="3270602"/>
            <a:ext cx="1439299" cy="121615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62670" y="2909264"/>
            <a:ext cx="827778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7544" y="2644092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67544" y="2588343"/>
            <a:ext cx="1081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17</a:t>
            </a:r>
            <a:r>
              <a:rPr lang="en-US" sz="1400" baseline="30000" dirty="0">
                <a:solidFill>
                  <a:prstClr val="black"/>
                </a:solidFill>
              </a:rPr>
              <a:t>th</a:t>
            </a:r>
            <a:r>
              <a:rPr lang="en-US" sz="1400" dirty="0">
                <a:solidFill>
                  <a:prstClr val="black"/>
                </a:solidFill>
              </a:rPr>
              <a:t> century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5596" y="1029102"/>
            <a:ext cx="16481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+mj-lt"/>
              </a:rPr>
              <a:t>Ear </a:t>
            </a:r>
            <a:r>
              <a:rPr lang="en-US" sz="1400" b="1" dirty="0">
                <a:solidFill>
                  <a:prstClr val="black"/>
                </a:solidFill>
                <a:latin typeface="+mj-lt"/>
              </a:rPr>
              <a:t>trumpets </a:t>
            </a:r>
            <a:endParaRPr lang="en-US" dirty="0"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442240" y="2657236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42240" y="2588343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1902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62676" y="2657236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62676" y="2588343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1952</a:t>
            </a:r>
            <a:endParaRPr lang="en-US" dirty="0"/>
          </a:p>
        </p:txBody>
      </p:sp>
      <p:sp>
        <p:nvSpPr>
          <p:cNvPr id="34" name="Textplatzhalter 5"/>
          <p:cNvSpPr txBox="1">
            <a:spLocks/>
          </p:cNvSpPr>
          <p:nvPr/>
        </p:nvSpPr>
        <p:spPr bwMode="gray">
          <a:xfrm>
            <a:off x="3779912" y="4566384"/>
            <a:ext cx="17502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n-US" b="1" dirty="0" err="1"/>
              <a:t>Sonotone</a:t>
            </a:r>
            <a:r>
              <a:rPr lang="en-US" b="1" dirty="0"/>
              <a:t> Model </a:t>
            </a:r>
            <a:r>
              <a:rPr lang="en-US" b="1" dirty="0" smtClean="0"/>
              <a:t>1010</a:t>
            </a:r>
            <a:br>
              <a:rPr lang="en-US" b="1" dirty="0" smtClean="0"/>
            </a:br>
            <a:r>
              <a:rPr lang="en-US" dirty="0" smtClean="0"/>
              <a:t>(1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transistor </a:t>
            </a:r>
            <a:r>
              <a:rPr lang="en-US" dirty="0" smtClean="0"/>
              <a:t>HA)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38" y="3273048"/>
            <a:ext cx="1619875" cy="1216152"/>
          </a:xfrm>
          <a:prstGeom prst="rect">
            <a:avLst/>
          </a:prstGeom>
        </p:spPr>
      </p:pic>
      <p:sp>
        <p:nvSpPr>
          <p:cNvPr id="36" name="Rectangle 8"/>
          <p:cNvSpPr>
            <a:spLocks noChangeArrowheads="1"/>
          </p:cNvSpPr>
          <p:nvPr/>
        </p:nvSpPr>
        <p:spPr bwMode="auto">
          <a:xfrm rot="16200000">
            <a:off x="-514584" y="1815606"/>
            <a:ext cx="1565856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</a:t>
            </a:r>
            <a:r>
              <a:rPr lang="en-US" altLang="de-DE" sz="700" b="1" dirty="0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6"/>
              </a:rPr>
              <a:t>hearingaidmuseum.com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</a:rPr>
              <a:t>, 2021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608717" y="2657236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608717" y="2588343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1921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65" y="1403363"/>
            <a:ext cx="1232661" cy="1216152"/>
          </a:xfrm>
          <a:prstGeom prst="rect">
            <a:avLst/>
          </a:prstGeom>
        </p:spPr>
      </p:pic>
      <p:sp>
        <p:nvSpPr>
          <p:cNvPr id="40" name="Textplatzhalter 5"/>
          <p:cNvSpPr txBox="1">
            <a:spLocks/>
          </p:cNvSpPr>
          <p:nvPr/>
        </p:nvSpPr>
        <p:spPr bwMode="gray">
          <a:xfrm>
            <a:off x="2610008" y="900326"/>
            <a:ext cx="18179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Font typeface="Calibri Light" pitchFamily="34" charset="0"/>
              <a:buNone/>
            </a:pPr>
            <a:r>
              <a:rPr lang="en-US" b="1" dirty="0" err="1" smtClean="0"/>
              <a:t>Vactuphone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en-US" dirty="0" smtClean="0"/>
              <a:t>(1</a:t>
            </a:r>
            <a:r>
              <a:rPr lang="en-US" baseline="30000" dirty="0" smtClean="0"/>
              <a:t>st</a:t>
            </a:r>
            <a:r>
              <a:rPr lang="en-US" dirty="0" smtClean="0"/>
              <a:t> vacuum-tube HA)</a:t>
            </a:r>
            <a:endParaRPr lang="en-US" b="1" dirty="0" smtClean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697012" y="2657236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97012" y="2588343"/>
            <a:ext cx="787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1956-57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66" y="1449016"/>
            <a:ext cx="1161492" cy="1032437"/>
          </a:xfrm>
          <a:prstGeom prst="rect">
            <a:avLst/>
          </a:prstGeom>
        </p:spPr>
      </p:pic>
      <p:sp>
        <p:nvSpPr>
          <p:cNvPr id="44" name="Textplatzhalter 5"/>
          <p:cNvSpPr txBox="1">
            <a:spLocks/>
          </p:cNvSpPr>
          <p:nvPr/>
        </p:nvSpPr>
        <p:spPr bwMode="gray">
          <a:xfrm>
            <a:off x="4788024" y="907523"/>
            <a:ext cx="18179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Font typeface="Calibri Light" pitchFamily="34" charset="0"/>
              <a:buNone/>
            </a:pPr>
            <a:r>
              <a:rPr lang="en-US" b="1" dirty="0" smtClean="0"/>
              <a:t>Behind-the-ear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en-US" dirty="0" smtClean="0"/>
              <a:t>hearing aids</a:t>
            </a:r>
            <a:endParaRPr lang="en-US" b="1" dirty="0" smtClean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6682815" y="2657236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682815" y="258834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1980s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06" y="3273048"/>
            <a:ext cx="986223" cy="1216152"/>
          </a:xfrm>
          <a:prstGeom prst="rect">
            <a:avLst/>
          </a:prstGeom>
        </p:spPr>
      </p:pic>
      <p:sp>
        <p:nvSpPr>
          <p:cNvPr id="48" name="Textplatzhalter 5"/>
          <p:cNvSpPr txBox="1">
            <a:spLocks/>
          </p:cNvSpPr>
          <p:nvPr/>
        </p:nvSpPr>
        <p:spPr bwMode="gray">
          <a:xfrm>
            <a:off x="5765908" y="4573864"/>
            <a:ext cx="203176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n-US" b="1" dirty="0" smtClean="0"/>
              <a:t>Nicolet Phoenix</a:t>
            </a:r>
            <a:br>
              <a:rPr lang="en-US" b="1" dirty="0" smtClean="0"/>
            </a:br>
            <a:r>
              <a:rPr lang="en-US" dirty="0" smtClean="0"/>
              <a:t>(programmable digital HA)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554808" y="2656557"/>
            <a:ext cx="0" cy="504056"/>
          </a:xfrm>
          <a:prstGeom prst="line">
            <a:avLst/>
          </a:prstGeom>
          <a:ln w="12700">
            <a:solidFill>
              <a:srgbClr val="E3003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554808" y="258906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1995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59" y="1366337"/>
            <a:ext cx="917448" cy="1216152"/>
          </a:xfrm>
          <a:prstGeom prst="rect">
            <a:avLst/>
          </a:prstGeom>
        </p:spPr>
      </p:pic>
      <p:sp>
        <p:nvSpPr>
          <p:cNvPr id="54" name="Textplatzhalter 5"/>
          <p:cNvSpPr txBox="1">
            <a:spLocks/>
          </p:cNvSpPr>
          <p:nvPr/>
        </p:nvSpPr>
        <p:spPr bwMode="gray">
          <a:xfrm>
            <a:off x="6804248" y="910004"/>
            <a:ext cx="18179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Font typeface="Calibri Light" pitchFamily="34" charset="0"/>
              <a:buNone/>
            </a:pPr>
            <a:r>
              <a:rPr lang="en-US" b="1" dirty="0" err="1" smtClean="0"/>
              <a:t>Widex</a:t>
            </a:r>
            <a:r>
              <a:rPr lang="en-US" b="1" dirty="0" smtClean="0"/>
              <a:t> </a:t>
            </a:r>
            <a:r>
              <a:rPr lang="en-US" b="1" dirty="0" err="1" smtClean="0"/>
              <a:t>Senso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en-US" dirty="0"/>
              <a:t>f</a:t>
            </a:r>
            <a:r>
              <a:rPr lang="en-US" dirty="0" smtClean="0"/>
              <a:t>ull digital BTE HA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810164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7" grpId="0"/>
      <p:bldP spid="29" grpId="0"/>
      <p:bldP spid="31" grpId="0"/>
      <p:bldP spid="33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52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aids – Modern form factors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39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3" y="1113263"/>
            <a:ext cx="1574379" cy="1952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97" y="1111213"/>
            <a:ext cx="1574379" cy="1952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09" y="1113263"/>
            <a:ext cx="1574379" cy="1952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21" y="1113263"/>
            <a:ext cx="1574379" cy="1952582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 rot="16200000">
            <a:off x="7688651" y="2256735"/>
            <a:ext cx="1565856" cy="1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1pPr>
            <a:lvl2pPr marL="400050" indent="-266700" defTabSz="801688">
              <a:spcAft>
                <a:spcPct val="4000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2pPr>
            <a:lvl3pPr marL="801688" indent="-261938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3pPr>
            <a:lvl4pPr marL="1201738" indent="-266700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4pPr>
            <a:lvl5pPr marL="1603375" indent="-277813" defTabSz="801688"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5pPr>
            <a:lvl6pPr marL="20605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6pPr>
            <a:lvl7pPr marL="25177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7pPr>
            <a:lvl8pPr marL="29749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8pPr>
            <a:lvl9pPr marL="3432175" indent="-277813" defTabSz="801688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Frutiger LT Com 55 Roman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de-DE" sz="700" b="1" dirty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altLang="de-DE" sz="7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  <a:hlinkClick r:id="rId7"/>
              </a:rPr>
              <a:t>betterhearing.org</a:t>
            </a:r>
            <a:r>
              <a:rPr lang="en-US" altLang="de-DE" sz="700" dirty="0" smtClean="0">
                <a:solidFill>
                  <a:srgbClr val="000000"/>
                </a:solidFill>
                <a:latin typeface="+mj-lt"/>
              </a:rPr>
              <a:t>, 2021</a:t>
            </a:r>
            <a:endParaRPr lang="en-US" altLang="de-DE" sz="7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684" y="3219822"/>
            <a:ext cx="913244" cy="1002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48" y="3318118"/>
            <a:ext cx="1745952" cy="831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22" y="3473946"/>
            <a:ext cx="941303" cy="6035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78" y="3595102"/>
            <a:ext cx="623816" cy="451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8933" y="2821682"/>
            <a:ext cx="1574379" cy="276999"/>
          </a:xfrm>
          <a:prstGeom prst="rect">
            <a:avLst/>
          </a:prstGeom>
          <a:noFill/>
          <a:effectLst>
            <a:outerShdw blurRad="114300" algn="ctr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Behind the ear (BTE)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4544" y="2825496"/>
            <a:ext cx="1583656" cy="276999"/>
          </a:xfrm>
          <a:prstGeom prst="rect">
            <a:avLst/>
          </a:prstGeom>
          <a:noFill/>
          <a:effectLst>
            <a:outerShdw blurRad="114300" algn="ctr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Receiver in canal (RIC)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01089" y="2825496"/>
            <a:ext cx="1583656" cy="276999"/>
          </a:xfrm>
          <a:prstGeom prst="rect">
            <a:avLst/>
          </a:prstGeom>
          <a:noFill/>
          <a:effectLst>
            <a:outerShdw blurRad="114300" algn="ctr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In the canal (ITC)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17000" y="2825496"/>
            <a:ext cx="1728192" cy="276999"/>
          </a:xfrm>
          <a:prstGeom prst="rect">
            <a:avLst/>
          </a:prstGeom>
          <a:noFill/>
          <a:effectLst>
            <a:outerShdw blurRad="114300" algn="ctr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Completely in canal (CIC)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07412" y="4371950"/>
            <a:ext cx="140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tx2"/>
                </a:solidFill>
                <a:latin typeface="+mj-lt"/>
              </a:rPr>
              <a:t>+ least feedback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0648" y="4371950"/>
            <a:ext cx="185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tx2"/>
                </a:solidFill>
                <a:latin typeface="+mj-lt"/>
              </a:rPr>
              <a:t>+ least earwax impact</a:t>
            </a:r>
            <a:br>
              <a:rPr lang="en-US" sz="12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1100" b="1" dirty="0" smtClean="0">
                <a:solidFill>
                  <a:schemeClr val="tx2"/>
                </a:solidFill>
                <a:latin typeface="+mj-lt"/>
              </a:rPr>
              <a:t>•</a:t>
            </a:r>
            <a:r>
              <a:rPr lang="en-US" sz="1200" b="1" dirty="0" smtClean="0">
                <a:solidFill>
                  <a:schemeClr val="tx2"/>
                </a:solidFill>
                <a:latin typeface="+mj-lt"/>
              </a:rPr>
              <a:t> definitely visible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65712" y="4365998"/>
            <a:ext cx="140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rgbClr val="E30037"/>
              </a:buClr>
            </a:pPr>
            <a:r>
              <a:rPr lang="en-US" sz="1200" b="1" dirty="0">
                <a:solidFill>
                  <a:srgbClr val="6C6C6C"/>
                </a:solidFill>
                <a:latin typeface="Calibri Light"/>
              </a:rPr>
              <a:t>+ </a:t>
            </a:r>
            <a:r>
              <a:rPr lang="en-US" sz="1200" b="1" dirty="0" smtClean="0">
                <a:solidFill>
                  <a:srgbClr val="6C6C6C"/>
                </a:solidFill>
                <a:latin typeface="Calibri Light"/>
              </a:rPr>
              <a:t>glasses-friendly</a:t>
            </a:r>
            <a:br>
              <a:rPr lang="en-US" sz="1200" b="1" dirty="0" smtClean="0">
                <a:solidFill>
                  <a:srgbClr val="6C6C6C"/>
                </a:solidFill>
                <a:latin typeface="Calibri Light"/>
              </a:rPr>
            </a:br>
            <a:r>
              <a:rPr lang="en-US" sz="1200" b="1" dirty="0" smtClean="0">
                <a:solidFill>
                  <a:srgbClr val="6C6C6C"/>
                </a:solidFill>
                <a:latin typeface="Calibri Light"/>
              </a:rPr>
              <a:t>- </a:t>
            </a:r>
            <a:r>
              <a:rPr lang="en-US" sz="1200" b="1" dirty="0">
                <a:solidFill>
                  <a:srgbClr val="6C6C6C"/>
                </a:solidFill>
                <a:latin typeface="Calibri Light"/>
              </a:rPr>
              <a:t>ear </a:t>
            </a:r>
            <a:r>
              <a:rPr lang="en-US" sz="1200" b="1" dirty="0" smtClean="0">
                <a:solidFill>
                  <a:srgbClr val="6C6C6C"/>
                </a:solidFill>
                <a:latin typeface="Calibri Light"/>
              </a:rPr>
              <a:t>occlusion</a:t>
            </a:r>
            <a:br>
              <a:rPr lang="en-US" sz="1200" b="1" dirty="0" smtClean="0">
                <a:solidFill>
                  <a:srgbClr val="6C6C6C"/>
                </a:solidFill>
                <a:latin typeface="Calibri Light"/>
              </a:rPr>
            </a:br>
            <a:r>
              <a:rPr lang="en-US" sz="1200" b="1" dirty="0">
                <a:solidFill>
                  <a:srgbClr val="6C6C6C"/>
                </a:solidFill>
                <a:latin typeface="Calibri Light"/>
              </a:rPr>
              <a:t>- </a:t>
            </a:r>
            <a:r>
              <a:rPr lang="en-US" sz="1200" b="1" dirty="0" smtClean="0">
                <a:solidFill>
                  <a:srgbClr val="6C6C6C"/>
                </a:solidFill>
                <a:latin typeface="Calibri Light"/>
              </a:rPr>
              <a:t>usability</a:t>
            </a:r>
            <a:endParaRPr lang="en-US" sz="1200" b="1" dirty="0">
              <a:solidFill>
                <a:srgbClr val="6C6C6C"/>
              </a:solidFill>
              <a:latin typeface="Calibri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5644" y="4365998"/>
            <a:ext cx="14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200" b="1" dirty="0" smtClean="0">
                <a:solidFill>
                  <a:schemeClr val="tx2"/>
                </a:solidFill>
                <a:latin typeface="+mj-lt"/>
              </a:rPr>
              <a:t>+ glasses-friendly</a:t>
            </a:r>
            <a:r>
              <a:rPr lang="en-US" sz="12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1200" b="1" dirty="0">
                <a:solidFill>
                  <a:schemeClr val="tx2"/>
                </a:solidFill>
                <a:latin typeface="+mj-lt"/>
              </a:rPr>
            </a:br>
            <a:r>
              <a:rPr lang="en-US" sz="1200" b="1" dirty="0" smtClean="0">
                <a:solidFill>
                  <a:schemeClr val="tx2"/>
                </a:solidFill>
                <a:latin typeface="+mj-lt"/>
              </a:rPr>
              <a:t>- ear occlusion</a:t>
            </a:r>
          </a:p>
        </p:txBody>
      </p:sp>
    </p:spTree>
    <p:extLst>
      <p:ext uri="{BB962C8B-B14F-4D97-AF65-F5344CB8AC3E}">
        <p14:creationId xmlns:p14="http://schemas.microsoft.com/office/powerpoint/2010/main" val="398340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Further resources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4000" y="301872"/>
            <a:ext cx="6930000" cy="138499"/>
          </a:xfrm>
        </p:spPr>
        <p:txBody>
          <a:bodyPr/>
          <a:lstStyle/>
          <a:p>
            <a:r>
              <a:rPr lang="en-US" b="1" dirty="0"/>
              <a:t>Hearing Systems</a:t>
            </a:r>
            <a:r>
              <a:rPr lang="en-US" dirty="0"/>
              <a:t> </a:t>
            </a:r>
            <a:r>
              <a:rPr lang="en-US" dirty="0" smtClean="0"/>
              <a:t> - 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296000"/>
            <a:ext cx="8137525" cy="3344505"/>
          </a:xfrm>
        </p:spPr>
        <p:txBody>
          <a:bodyPr/>
          <a:lstStyle/>
          <a:p>
            <a:pPr lvl="2"/>
            <a:r>
              <a:rPr lang="en-US" dirty="0" smtClean="0"/>
              <a:t>Books:</a:t>
            </a:r>
          </a:p>
          <a:p>
            <a:pPr lvl="3">
              <a:spcBef>
                <a:spcPts val="800"/>
              </a:spcBef>
            </a:pPr>
            <a:r>
              <a:rPr lang="de-DE" i="1" dirty="0"/>
              <a:t>Hörakustik 3.0 - Theorie und </a:t>
            </a:r>
            <a:r>
              <a:rPr lang="de-DE" i="1" dirty="0" smtClean="0"/>
              <a:t>Praxis</a:t>
            </a:r>
            <a:r>
              <a:rPr lang="de-DE" dirty="0" smtClean="0"/>
              <a:t> (Jens </a:t>
            </a:r>
            <a:r>
              <a:rPr lang="de-DE" dirty="0"/>
              <a:t>Ulrich, Eckhard </a:t>
            </a:r>
            <a:r>
              <a:rPr lang="de-DE" dirty="0" smtClean="0"/>
              <a:t>Hoffmann</a:t>
            </a:r>
            <a:r>
              <a:rPr lang="de-DE" dirty="0"/>
              <a:t>), </a:t>
            </a:r>
            <a:r>
              <a:rPr lang="de-DE" dirty="0" smtClean="0"/>
              <a:t>ISBN: 978-3-9428-7336-9</a:t>
            </a:r>
          </a:p>
          <a:p>
            <a:pPr lvl="3">
              <a:spcBef>
                <a:spcPts val="800"/>
              </a:spcBef>
            </a:pPr>
            <a:r>
              <a:rPr lang="en-US" i="1" dirty="0" smtClean="0"/>
              <a:t>Auditory Prostheses: New Horizons</a:t>
            </a:r>
            <a:r>
              <a:rPr lang="en-US" dirty="0" smtClean="0"/>
              <a:t> (Zeng, Popper, Fay, eds.), ISBN</a:t>
            </a:r>
            <a:r>
              <a:rPr lang="de-DE" dirty="0" smtClean="0"/>
              <a:t>: </a:t>
            </a:r>
            <a:r>
              <a:rPr lang="en-US" dirty="0" smtClean="0"/>
              <a:t>978-1-4419-9434-9</a:t>
            </a:r>
          </a:p>
          <a:p>
            <a:pPr lvl="3">
              <a:spcBef>
                <a:spcPts val="800"/>
              </a:spcBef>
            </a:pPr>
            <a:r>
              <a:rPr lang="en-US" i="1" dirty="0" smtClean="0"/>
              <a:t>Human and Machine Hearing</a:t>
            </a:r>
            <a:r>
              <a:rPr lang="en-US" dirty="0" smtClean="0"/>
              <a:t> (Richard F. </a:t>
            </a:r>
            <a:r>
              <a:rPr lang="en-US" dirty="0"/>
              <a:t>Lyon), ISBN: </a:t>
            </a:r>
            <a:r>
              <a:rPr lang="en-US" dirty="0" smtClean="0"/>
              <a:t>978-1-1070-0753-6, see </a:t>
            </a:r>
            <a:r>
              <a:rPr lang="en-US" dirty="0" smtClean="0">
                <a:hlinkClick r:id="rId3"/>
              </a:rPr>
              <a:t>draft online</a:t>
            </a:r>
            <a:endParaRPr lang="en-US" dirty="0" smtClean="0">
              <a:hlinkClick r:id="rId4"/>
            </a:endParaRPr>
          </a:p>
          <a:p>
            <a:pPr lvl="2">
              <a:spcBef>
                <a:spcPts val="1200"/>
              </a:spcBef>
            </a:pPr>
            <a:r>
              <a:rPr lang="en-US" dirty="0" smtClean="0"/>
              <a:t>Programming / Testing:</a:t>
            </a:r>
            <a:endParaRPr lang="en-US" dirty="0"/>
          </a:p>
          <a:p>
            <a:pPr lvl="3">
              <a:spcBef>
                <a:spcPts val="800"/>
              </a:spcBef>
            </a:pPr>
            <a:r>
              <a:rPr lang="en-US" dirty="0" smtClean="0">
                <a:hlinkClick r:id="rId5"/>
              </a:rPr>
              <a:t>Oldenburg </a:t>
            </a:r>
            <a:r>
              <a:rPr lang="en-US" dirty="0" err="1" smtClean="0">
                <a:hlinkClick r:id="rId5"/>
              </a:rPr>
              <a:t>openMHA</a:t>
            </a:r>
            <a:r>
              <a:rPr lang="en-US" dirty="0" smtClean="0"/>
              <a:t> (Master Hearing Aid)</a:t>
            </a:r>
            <a:endParaRPr lang="hu-HU" dirty="0" smtClean="0"/>
          </a:p>
          <a:p>
            <a:pPr lvl="3">
              <a:spcBef>
                <a:spcPts val="800"/>
              </a:spcBef>
            </a:pPr>
            <a:r>
              <a:rPr lang="hu-HU" dirty="0" err="1" smtClean="0">
                <a:hlinkClick r:id="rId6"/>
              </a:rPr>
              <a:t>Hearing</a:t>
            </a:r>
            <a:r>
              <a:rPr lang="hu-HU" dirty="0" smtClean="0">
                <a:hlinkClick r:id="rId6"/>
              </a:rPr>
              <a:t> </a:t>
            </a:r>
            <a:r>
              <a:rPr lang="hu-HU" dirty="0" err="1" smtClean="0">
                <a:hlinkClick r:id="rId6"/>
              </a:rPr>
              <a:t>Loss</a:t>
            </a:r>
            <a:r>
              <a:rPr lang="hu-HU" dirty="0" smtClean="0">
                <a:hlinkClick r:id="rId6"/>
              </a:rPr>
              <a:t> Simulator</a:t>
            </a:r>
            <a:r>
              <a:rPr lang="hu-HU" dirty="0" smtClean="0"/>
              <a:t> (CDC, USA)</a:t>
            </a:r>
            <a:endParaRPr lang="en-US" dirty="0" smtClean="0"/>
          </a:p>
          <a:p>
            <a:pPr lvl="3">
              <a:spcBef>
                <a:spcPts val="800"/>
              </a:spcBef>
            </a:pPr>
            <a:r>
              <a:rPr lang="de-DE" dirty="0" err="1" smtClean="0">
                <a:hlinkClick r:id="rId7"/>
              </a:rPr>
              <a:t>Cochlear</a:t>
            </a:r>
            <a:r>
              <a:rPr lang="de-DE" dirty="0" smtClean="0">
                <a:hlinkClick r:id="rId7"/>
              </a:rPr>
              <a:t> </a:t>
            </a:r>
            <a:r>
              <a:rPr lang="de-DE" dirty="0" err="1" smtClean="0">
                <a:hlinkClick r:id="rId7"/>
              </a:rPr>
              <a:t>implant</a:t>
            </a:r>
            <a:r>
              <a:rPr lang="de-DE" dirty="0" smtClean="0">
                <a:hlinkClick r:id="rId7"/>
              </a:rPr>
              <a:t> (CI) </a:t>
            </a:r>
            <a:r>
              <a:rPr lang="de-DE" dirty="0" err="1" smtClean="0">
                <a:hlinkClick r:id="rId7"/>
              </a:rPr>
              <a:t>and</a:t>
            </a:r>
            <a:r>
              <a:rPr lang="de-DE" dirty="0" smtClean="0">
                <a:hlinkClick r:id="rId7"/>
              </a:rPr>
              <a:t> </a:t>
            </a:r>
            <a:r>
              <a:rPr lang="de-DE" dirty="0" err="1" smtClean="0">
                <a:hlinkClick r:id="rId7"/>
              </a:rPr>
              <a:t>hearing</a:t>
            </a:r>
            <a:r>
              <a:rPr lang="de-DE" dirty="0" smtClean="0">
                <a:hlinkClick r:id="rId7"/>
              </a:rPr>
              <a:t> </a:t>
            </a:r>
            <a:r>
              <a:rPr lang="de-DE" dirty="0" err="1" smtClean="0">
                <a:hlinkClick r:id="rId7"/>
              </a:rPr>
              <a:t>loss</a:t>
            </a:r>
            <a:r>
              <a:rPr lang="de-DE" dirty="0" smtClean="0">
                <a:hlinkClick r:id="rId7"/>
              </a:rPr>
              <a:t> </a:t>
            </a:r>
            <a:r>
              <a:rPr lang="de-DE" dirty="0" err="1" smtClean="0">
                <a:hlinkClick r:id="rId7"/>
              </a:rPr>
              <a:t>simulator</a:t>
            </a:r>
            <a:r>
              <a:rPr lang="de-DE" dirty="0" smtClean="0"/>
              <a:t> (</a:t>
            </a:r>
            <a:r>
              <a:rPr lang="de-DE" dirty="0" err="1" smtClean="0"/>
              <a:t>AngelSim</a:t>
            </a:r>
            <a:r>
              <a:rPr lang="de-DE" dirty="0" smtClean="0"/>
              <a:t>)</a:t>
            </a:r>
            <a:endParaRPr lang="en-US" dirty="0" smtClean="0"/>
          </a:p>
          <a:p>
            <a:pPr lvl="3">
              <a:spcBef>
                <a:spcPts val="800"/>
              </a:spcBef>
            </a:pPr>
            <a:r>
              <a:rPr lang="en-US" dirty="0" smtClean="0">
                <a:hlinkClick r:id="rId8"/>
              </a:rPr>
              <a:t>CI simulation</a:t>
            </a:r>
            <a:r>
              <a:rPr lang="en-US" dirty="0" smtClean="0"/>
              <a:t> (UT Dallas, USA)</a:t>
            </a:r>
            <a:r>
              <a:rPr lang="hu-HU" dirty="0" smtClean="0"/>
              <a:t>, </a:t>
            </a:r>
            <a:r>
              <a:rPr lang="de-DE" dirty="0" smtClean="0">
                <a:hlinkClick r:id="rId9"/>
              </a:rPr>
              <a:t>CI </a:t>
            </a:r>
            <a:r>
              <a:rPr lang="de-DE" dirty="0" err="1" smtClean="0">
                <a:hlinkClick r:id="rId9"/>
              </a:rPr>
              <a:t>simulation</a:t>
            </a:r>
            <a:r>
              <a:rPr lang="de-DE" dirty="0" smtClean="0"/>
              <a:t> (UGR, Spain)</a:t>
            </a:r>
            <a:endParaRPr lang="en-US" dirty="0" smtClean="0"/>
          </a:p>
          <a:p>
            <a:pPr marL="180000" lvl="3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8" y="2790367"/>
            <a:ext cx="816997" cy="814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16" y="3284154"/>
            <a:ext cx="914402" cy="667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173" y="3457880"/>
            <a:ext cx="1046280" cy="987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15" y="1491630"/>
            <a:ext cx="730738" cy="10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aids – Modern requirements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40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3457357"/>
          </a:xfrm>
        </p:spPr>
        <p:txBody>
          <a:bodyPr/>
          <a:lstStyle/>
          <a:p>
            <a:pPr lvl="2"/>
            <a:r>
              <a:rPr lang="en-US" dirty="0" smtClean="0"/>
              <a:t>Attested hearing impairment is a </a:t>
            </a:r>
            <a:r>
              <a:rPr lang="en-US" b="1" dirty="0" smtClean="0"/>
              <a:t>disability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Health insurance (in Germany) pays for an adequate hearing aid system. </a:t>
            </a:r>
            <a:r>
              <a:rPr lang="en-US" b="1" dirty="0" smtClean="0">
                <a:sym typeface="Wingdings" panose="05000000000000000000" pitchFamily="2" charset="2"/>
              </a:rPr>
              <a:t>Requirements:</a:t>
            </a:r>
          </a:p>
          <a:p>
            <a:pPr lvl="3">
              <a:spcBef>
                <a:spcPts val="1200"/>
              </a:spcBef>
            </a:pPr>
            <a:r>
              <a:rPr lang="en-US" dirty="0" smtClean="0"/>
              <a:t>digital technology;</a:t>
            </a:r>
          </a:p>
          <a:p>
            <a:pPr lvl="3"/>
            <a:r>
              <a:rPr lang="en-US" dirty="0" smtClean="0"/>
              <a:t>a minimum of 4 frequency channels with compression;</a:t>
            </a:r>
          </a:p>
          <a:p>
            <a:pPr lvl="3"/>
            <a:r>
              <a:rPr lang="en-US" dirty="0" smtClean="0"/>
              <a:t>a minimum of 3 selectable, individualized programs (</a:t>
            </a:r>
            <a:r>
              <a:rPr lang="en-US" i="1" dirty="0" smtClean="0"/>
              <a:t>=settings</a:t>
            </a:r>
            <a:r>
              <a:rPr lang="en-US" dirty="0" smtClean="0"/>
              <a:t>);</a:t>
            </a:r>
          </a:p>
          <a:p>
            <a:pPr lvl="3"/>
            <a:r>
              <a:rPr lang="en-US" dirty="0" smtClean="0"/>
              <a:t>availability of noise reduction algorithm;</a:t>
            </a:r>
          </a:p>
          <a:p>
            <a:pPr lvl="3"/>
            <a:r>
              <a:rPr lang="en-US" dirty="0"/>
              <a:t>availability of </a:t>
            </a:r>
            <a:r>
              <a:rPr lang="en-US" dirty="0" smtClean="0"/>
              <a:t>feedback cancellation algorithm.</a:t>
            </a:r>
          </a:p>
          <a:p>
            <a:pPr lvl="3"/>
            <a:endParaRPr lang="en-US" dirty="0"/>
          </a:p>
          <a:p>
            <a:pPr lvl="2"/>
            <a:r>
              <a:rPr lang="en-US" dirty="0" smtClean="0"/>
              <a:t>Plus, requirements of </a:t>
            </a:r>
            <a:r>
              <a:rPr lang="en-US" dirty="0"/>
              <a:t>the Medical Device Regulation </a:t>
            </a:r>
            <a:r>
              <a:rPr lang="en-US" dirty="0" smtClean="0"/>
              <a:t>(MDR) of </a:t>
            </a:r>
            <a:r>
              <a:rPr lang="en-US" dirty="0"/>
              <a:t>the European </a:t>
            </a:r>
            <a:r>
              <a:rPr lang="en-US" dirty="0" smtClean="0"/>
              <a:t>Union:</a:t>
            </a:r>
          </a:p>
          <a:p>
            <a:pPr lvl="3">
              <a:spcBef>
                <a:spcPts val="1200"/>
              </a:spcBef>
            </a:pPr>
            <a:r>
              <a:rPr lang="en-US" dirty="0" smtClean="0"/>
              <a:t>manufacturer must implement quality and risk management systems;</a:t>
            </a:r>
            <a:endParaRPr lang="en-US" dirty="0"/>
          </a:p>
          <a:p>
            <a:pPr lvl="3"/>
            <a:r>
              <a:rPr lang="en-US" dirty="0" smtClean="0"/>
              <a:t>performance, user benefit, and user safety must be proven in clinical trials.</a:t>
            </a:r>
            <a:endParaRPr lang="en-US" dirty="0"/>
          </a:p>
          <a:p>
            <a:pPr marL="1800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2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Hearing aids – Expected features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41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1" y="1103828"/>
            <a:ext cx="3851975" cy="3785652"/>
          </a:xfrm>
        </p:spPr>
        <p:txBody>
          <a:bodyPr/>
          <a:lstStyle/>
          <a:p>
            <a:pPr marL="0" lvl="2" indent="0">
              <a:buNone/>
            </a:pPr>
            <a:r>
              <a:rPr lang="en-US" dirty="0" smtClean="0">
                <a:latin typeface="+mn-lt"/>
              </a:rPr>
              <a:t>General:</a:t>
            </a:r>
          </a:p>
          <a:p>
            <a:pPr lvl="2">
              <a:spcBef>
                <a:spcPts val="400"/>
              </a:spcBef>
            </a:pPr>
            <a:r>
              <a:rPr lang="en-US" dirty="0" smtClean="0"/>
              <a:t>Small, lightweight, intuitive, discrete*.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Remote control, smartphone app.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Wireless streaming (TV, remote microphone).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Quickly rechargeable, long lasting battery.</a:t>
            </a:r>
          </a:p>
          <a:p>
            <a:pPr marL="0" lvl="2" indent="0">
              <a:spcBef>
                <a:spcPts val="1200"/>
              </a:spcBef>
              <a:buNone/>
            </a:pPr>
            <a:r>
              <a:rPr lang="en-US" dirty="0" smtClean="0">
                <a:latin typeface="+mn-lt"/>
                <a:sym typeface="Wingdings" panose="05000000000000000000" pitchFamily="2" charset="2"/>
              </a:rPr>
              <a:t>Audiological features:</a:t>
            </a:r>
          </a:p>
          <a:p>
            <a:pPr lvl="2">
              <a:spcBef>
                <a:spcPts val="400"/>
              </a:spcBef>
            </a:pPr>
            <a:r>
              <a:rPr lang="en-US" dirty="0" smtClean="0"/>
              <a:t>Low noise, high bandwidth (10 kHz+).</a:t>
            </a:r>
          </a:p>
          <a:p>
            <a:pPr lvl="2">
              <a:spcBef>
                <a:spcPts val="400"/>
              </a:spcBef>
            </a:pPr>
            <a:r>
              <a:rPr lang="en-US" dirty="0" smtClean="0"/>
              <a:t>16+ frequency channels for DRC.</a:t>
            </a:r>
          </a:p>
          <a:p>
            <a:pPr lvl="2">
              <a:spcBef>
                <a:spcPts val="400"/>
              </a:spcBef>
            </a:pPr>
            <a:r>
              <a:rPr lang="en-US" dirty="0" smtClean="0"/>
              <a:t>Adaptive microphone directionality.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Noise reduction: ambient, wind, impulse.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Environmental classification.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Advanced feedback cancelation.</a:t>
            </a:r>
          </a:p>
          <a:p>
            <a:pPr lvl="2">
              <a:spcBef>
                <a:spcPts val="400"/>
              </a:spcBef>
            </a:pPr>
            <a:r>
              <a:rPr lang="en-US" dirty="0" smtClean="0">
                <a:sym typeface="Wingdings" panose="05000000000000000000" pitchFamily="2" charset="2"/>
              </a:rPr>
              <a:t>Frequency shifting.</a:t>
            </a:r>
          </a:p>
          <a:p>
            <a:pPr lvl="2">
              <a:spcBef>
                <a:spcPts val="400"/>
              </a:spcBef>
            </a:pPr>
            <a:r>
              <a:rPr lang="en-US" dirty="0" smtClean="0"/>
              <a:t>Low latency (&lt;&lt; 10 ms), </a:t>
            </a:r>
            <a:r>
              <a:rPr lang="en-US" dirty="0" smtClean="0">
                <a:sym typeface="Wingdings" panose="05000000000000000000" pitchFamily="2" charset="2"/>
              </a:rPr>
              <a:t>binaural algorithms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82330"/>
            <a:ext cx="2206024" cy="1109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16" y="1282330"/>
            <a:ext cx="1584737" cy="11097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8224" y="16670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  <a:buClr>
                <a:schemeClr val="accent2"/>
              </a:buClr>
            </a:pPr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vs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302" y="2747388"/>
            <a:ext cx="4449430" cy="19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2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Next week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42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noProof="0" dirty="0" smtClean="0"/>
              <a:t> 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8" y="1275606"/>
            <a:ext cx="2277244" cy="912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16033"/>
            <a:ext cx="2338024" cy="1323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46" y="1103827"/>
            <a:ext cx="1314716" cy="143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6" y="2772468"/>
            <a:ext cx="1913807" cy="1851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66" y="2681084"/>
            <a:ext cx="1915340" cy="1943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71627"/>
            <a:ext cx="2342497" cy="15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61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very much!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532791" y="3094856"/>
            <a:ext cx="8028224" cy="1508105"/>
          </a:xfrm>
        </p:spPr>
        <p:txBody>
          <a:bodyPr/>
          <a:lstStyle/>
          <a:p>
            <a:pPr>
              <a:tabLst>
                <a:tab pos="3856038" algn="l"/>
              </a:tabLst>
            </a:pPr>
            <a:r>
              <a:rPr lang="de-DE" sz="1400" b="0" dirty="0" smtClean="0">
                <a:latin typeface="+mj-lt"/>
              </a:rPr>
              <a:t>Dr.-Ing. Tamas Harczos</a:t>
            </a:r>
            <a:endParaRPr lang="de-DE" sz="1400" b="0" dirty="0">
              <a:latin typeface="+mj-lt"/>
            </a:endParaRPr>
          </a:p>
          <a:p>
            <a:pPr>
              <a:tabLst>
                <a:tab pos="3856038" algn="l"/>
              </a:tabLst>
            </a:pPr>
            <a:r>
              <a:rPr lang="de-DE" sz="1400" b="0" dirty="0" smtClean="0"/>
              <a:t>tamas.harczos@audifon.com </a:t>
            </a:r>
            <a:r>
              <a:rPr lang="de-DE" sz="1400" b="0" dirty="0"/>
              <a:t/>
            </a:r>
            <a:br>
              <a:rPr lang="de-DE" sz="1400" b="0" dirty="0"/>
            </a:br>
            <a:r>
              <a:rPr lang="de-DE" sz="1400" b="0" dirty="0" smtClean="0">
                <a:latin typeface="+mj-lt"/>
              </a:rPr>
              <a:t/>
            </a:r>
            <a:br>
              <a:rPr lang="de-DE" sz="1400" b="0" dirty="0" smtClean="0">
                <a:latin typeface="+mj-lt"/>
              </a:rPr>
            </a:br>
            <a:r>
              <a:rPr lang="de-DE" sz="1400" b="0" dirty="0" err="1" smtClean="0">
                <a:latin typeface="+mj-lt"/>
              </a:rPr>
              <a:t>audifon</a:t>
            </a:r>
            <a:r>
              <a:rPr lang="de-DE" sz="1400" b="0" dirty="0" smtClean="0">
                <a:latin typeface="+mj-lt"/>
              </a:rPr>
              <a:t> </a:t>
            </a:r>
            <a:r>
              <a:rPr lang="de-DE" sz="1400" b="0" dirty="0">
                <a:latin typeface="+mj-lt"/>
              </a:rPr>
              <a:t>GmbH &amp; Co</a:t>
            </a:r>
            <a:r>
              <a:rPr lang="de-DE" sz="1400" b="0" dirty="0" smtClean="0">
                <a:latin typeface="+mj-lt"/>
              </a:rPr>
              <a:t>. KG </a:t>
            </a:r>
            <a:endParaRPr lang="de-DE" sz="1400" b="0" dirty="0">
              <a:latin typeface="+mj-lt"/>
            </a:endParaRPr>
          </a:p>
          <a:p>
            <a:endParaRPr lang="de-DE" sz="1400" b="0" dirty="0" smtClean="0">
              <a:latin typeface="+mj-lt"/>
            </a:endParaRPr>
          </a:p>
          <a:p>
            <a:endParaRPr lang="de-DE" sz="1400" b="0" dirty="0">
              <a:latin typeface="+mj-lt"/>
            </a:endParaRPr>
          </a:p>
          <a:p>
            <a:endParaRPr lang="de-DE" sz="1400" b="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 bwMode="gray">
          <a:xfrm>
            <a:off x="509177" y="2414191"/>
            <a:ext cx="60120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78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Ready?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504000" y="301872"/>
            <a:ext cx="6930000" cy="138499"/>
          </a:xfrm>
        </p:spPr>
        <p:txBody>
          <a:bodyPr/>
          <a:lstStyle/>
          <a:p>
            <a:r>
              <a:rPr lang="en-US" b="1" dirty="0"/>
              <a:t>Hearing Systems</a:t>
            </a:r>
            <a:r>
              <a:rPr lang="en-US" dirty="0"/>
              <a:t> </a:t>
            </a:r>
            <a:r>
              <a:rPr lang="en-US" dirty="0" smtClean="0"/>
              <a:t> - Introduction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296000"/>
            <a:ext cx="8137525" cy="215444"/>
          </a:xfrm>
        </p:spPr>
        <p:txBody>
          <a:bodyPr/>
          <a:lstStyle/>
          <a:p>
            <a:pPr lvl="2"/>
            <a:r>
              <a:rPr lang="en-US" dirty="0"/>
              <a:t>Face-off </a:t>
            </a:r>
          </a:p>
        </p:txBody>
      </p:sp>
    </p:spTree>
    <p:extLst>
      <p:ext uri="{BB962C8B-B14F-4D97-AF65-F5344CB8AC3E}">
        <p14:creationId xmlns:p14="http://schemas.microsoft.com/office/powerpoint/2010/main" val="1352043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6" y="3412331"/>
            <a:ext cx="4511104" cy="1569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2226250"/>
          </a:xfrm>
        </p:spPr>
        <p:txBody>
          <a:bodyPr/>
          <a:lstStyle/>
          <a:p>
            <a:pPr lvl="2"/>
            <a:r>
              <a:rPr lang="en-US" dirty="0" smtClean="0"/>
              <a:t>First of all: Decibel (dB) alone is not a unit, it’s a scale. It describes a relationship between two levels.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Definition for (sound) amplitudes: </a:t>
            </a:r>
            <a:r>
              <a:rPr lang="en-US" i="1" spc="150" dirty="0" err="1" smtClean="0">
                <a:latin typeface="+mn-lt"/>
              </a:rPr>
              <a:t>A</a:t>
            </a:r>
            <a:r>
              <a:rPr lang="en-US" baseline="-20000" dirty="0" err="1" smtClean="0">
                <a:latin typeface="+mn-lt"/>
              </a:rPr>
              <a:t>dB</a:t>
            </a:r>
            <a:r>
              <a:rPr lang="en-US" spc="10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20 lo</a:t>
            </a:r>
            <a:r>
              <a:rPr lang="en-US" spc="150" dirty="0" smtClean="0">
                <a:latin typeface="+mn-lt"/>
              </a:rPr>
              <a:t>g</a:t>
            </a:r>
            <a:r>
              <a:rPr lang="en-US" baseline="-20000" dirty="0" smtClean="0">
                <a:latin typeface="+mn-lt"/>
              </a:rPr>
              <a:t>10</a:t>
            </a:r>
            <a:r>
              <a:rPr lang="en-US" dirty="0" smtClean="0">
                <a:latin typeface="+mn-lt"/>
              </a:rPr>
              <a:t> (</a:t>
            </a:r>
            <a:r>
              <a:rPr lang="en-US" i="1" dirty="0" err="1" smtClean="0">
                <a:latin typeface="+mn-lt"/>
              </a:rPr>
              <a:t>AmplitudeRatio</a:t>
            </a:r>
            <a:r>
              <a:rPr lang="en-US" dirty="0" smtClean="0">
                <a:latin typeface="+mn-lt"/>
              </a:rPr>
              <a:t>)</a:t>
            </a:r>
            <a:r>
              <a:rPr lang="en-US" dirty="0" smtClean="0"/>
              <a:t>, meaning: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0)=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4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2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1/2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(1/2)=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50" dirty="0" smtClean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6.0</a:t>
            </a:r>
            <a:r>
              <a:rPr lang="en-US" spc="15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B≈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-6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>
              <a:spcBef>
                <a:spcPts val="12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The unit </a:t>
            </a:r>
            <a:r>
              <a:rPr lang="en-US" dirty="0" smtClean="0">
                <a:latin typeface="+mn-lt"/>
              </a:rPr>
              <a:t>dB FS </a:t>
            </a:r>
            <a:r>
              <a:rPr lang="en-US" dirty="0" smtClean="0"/>
              <a:t>(Decibel full scale): relates to the maximum output of the given system.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E.g.: Audio sample amplitudes in MATLAB are in range [-1, +1)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</a:t>
            </a:r>
            <a:r>
              <a:rPr lang="en-US" dirty="0" smtClean="0">
                <a:sym typeface="Wingdings" panose="05000000000000000000" pitchFamily="2" charset="2"/>
              </a:rPr>
              <a:t>FS means |signal| values approach 1.</a:t>
            </a:r>
          </a:p>
        </p:txBody>
      </p:sp>
      <p:sp>
        <p:nvSpPr>
          <p:cNvPr id="8" name="Textplatzhalter 5"/>
          <p:cNvSpPr txBox="1">
            <a:spLocks/>
          </p:cNvSpPr>
          <p:nvPr/>
        </p:nvSpPr>
        <p:spPr bwMode="gray">
          <a:xfrm>
            <a:off x="5740057" y="3651987"/>
            <a:ext cx="2376264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7" lvl="3" indent="0">
              <a:spcBef>
                <a:spcPts val="800"/>
              </a:spcBef>
              <a:buNone/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Further increase in amplitude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clipping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61492" y="3557637"/>
            <a:ext cx="309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47766" y="3557637"/>
            <a:ext cx="4723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1492" y="4597812"/>
            <a:ext cx="43585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86164" y="344830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rgbClr val="E30037"/>
                </a:solidFill>
                <a:latin typeface="+mj-lt"/>
              </a:rPr>
              <a:t>0 dB FS</a:t>
            </a:r>
          </a:p>
        </p:txBody>
      </p:sp>
    </p:spTree>
    <p:extLst>
      <p:ext uri="{BB962C8B-B14F-4D97-AF65-F5344CB8AC3E}">
        <p14:creationId xmlns:p14="http://schemas.microsoft.com/office/powerpoint/2010/main" val="4243002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7" y="3412331"/>
            <a:ext cx="4511102" cy="1569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7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2226250"/>
          </a:xfrm>
        </p:spPr>
        <p:txBody>
          <a:bodyPr/>
          <a:lstStyle/>
          <a:p>
            <a:pPr lvl="2"/>
            <a:r>
              <a:rPr lang="en-US" dirty="0"/>
              <a:t>First of all: Decibel (dB) alone is not a unit, it’s a scale. It describes a relationship between two levels.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Definition for (sound) amplitudes: </a:t>
            </a:r>
            <a:r>
              <a:rPr lang="en-US" i="1" spc="150" dirty="0" err="1" smtClean="0">
                <a:latin typeface="+mn-lt"/>
              </a:rPr>
              <a:t>A</a:t>
            </a:r>
            <a:r>
              <a:rPr lang="en-US" baseline="-20000" dirty="0" err="1" smtClean="0">
                <a:latin typeface="+mn-lt"/>
              </a:rPr>
              <a:t>dB</a:t>
            </a:r>
            <a:r>
              <a:rPr lang="en-US" spc="10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20 lo</a:t>
            </a:r>
            <a:r>
              <a:rPr lang="en-US" spc="150" dirty="0" smtClean="0">
                <a:latin typeface="+mn-lt"/>
              </a:rPr>
              <a:t>g</a:t>
            </a:r>
            <a:r>
              <a:rPr lang="en-US" baseline="-20000" dirty="0" smtClean="0">
                <a:latin typeface="+mn-lt"/>
              </a:rPr>
              <a:t>10</a:t>
            </a:r>
            <a:r>
              <a:rPr lang="en-US" dirty="0" smtClean="0">
                <a:latin typeface="+mn-lt"/>
              </a:rPr>
              <a:t> (</a:t>
            </a:r>
            <a:r>
              <a:rPr lang="en-US" i="1" dirty="0" err="1" smtClean="0">
                <a:latin typeface="+mn-lt"/>
              </a:rPr>
              <a:t>AmplitudeRatio</a:t>
            </a:r>
            <a:r>
              <a:rPr lang="en-US" dirty="0" smtClean="0">
                <a:latin typeface="+mn-lt"/>
              </a:rPr>
              <a:t>)</a:t>
            </a:r>
            <a:r>
              <a:rPr lang="en-US" dirty="0" smtClean="0"/>
              <a:t>, meaning: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0)=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4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2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1/2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(1/2)=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50" dirty="0" smtClean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6.0</a:t>
            </a:r>
            <a:r>
              <a:rPr lang="en-US" spc="15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B≈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-6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>
              <a:spcBef>
                <a:spcPts val="12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The unit </a:t>
            </a:r>
            <a:r>
              <a:rPr lang="en-US" dirty="0" smtClean="0">
                <a:latin typeface="+mn-lt"/>
              </a:rPr>
              <a:t>dB FS </a:t>
            </a:r>
            <a:r>
              <a:rPr lang="en-US" dirty="0" smtClean="0"/>
              <a:t>(Decibel full scale): relates to the maximum output of the given system.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E.g.: Audio sample amplitudes in MATLAB are in range [-1, +1)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</a:t>
            </a:r>
            <a:r>
              <a:rPr lang="en-US" dirty="0" smtClean="0">
                <a:sym typeface="Wingdings" panose="05000000000000000000" pitchFamily="2" charset="2"/>
              </a:rPr>
              <a:t>FS means |signal| values approach 1.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61492" y="3557637"/>
            <a:ext cx="309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47766" y="3557637"/>
            <a:ext cx="4723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1492" y="4597812"/>
            <a:ext cx="43585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86164" y="344830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rgbClr val="E30037"/>
                </a:solidFill>
                <a:latin typeface="+mj-lt"/>
              </a:rPr>
              <a:t>0 dB FS</a:t>
            </a:r>
          </a:p>
        </p:txBody>
      </p:sp>
      <p:pic>
        <p:nvPicPr>
          <p:cNvPr id="7" name="Sine_0400Hz_-6dBF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0481" y="4387577"/>
            <a:ext cx="439533" cy="439533"/>
          </a:xfrm>
          <a:prstGeom prst="rect">
            <a:avLst/>
          </a:prstGeom>
        </p:spPr>
      </p:pic>
      <p:pic>
        <p:nvPicPr>
          <p:cNvPr id="12" name="Sine_0400Hz_-6dBFS_Clippe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8851" y="4387577"/>
            <a:ext cx="439533" cy="439533"/>
          </a:xfrm>
          <a:prstGeom prst="rect">
            <a:avLst/>
          </a:prstGeom>
        </p:spPr>
      </p:pic>
      <p:sp>
        <p:nvSpPr>
          <p:cNvPr id="16" name="Textplatzhalter 5"/>
          <p:cNvSpPr txBox="1">
            <a:spLocks/>
          </p:cNvSpPr>
          <p:nvPr/>
        </p:nvSpPr>
        <p:spPr bwMode="gray">
          <a:xfrm>
            <a:off x="5740057" y="3651987"/>
            <a:ext cx="2376264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7" lvl="3" indent="0">
              <a:spcBef>
                <a:spcPts val="800"/>
              </a:spcBef>
              <a:buNone/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Further increase in amplitude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clipping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91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7" y="3412331"/>
            <a:ext cx="4511102" cy="1569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2226250"/>
          </a:xfrm>
        </p:spPr>
        <p:txBody>
          <a:bodyPr/>
          <a:lstStyle/>
          <a:p>
            <a:pPr lvl="2"/>
            <a:r>
              <a:rPr lang="en-US" dirty="0"/>
              <a:t>First of all: Decibel (dB) alone is not a unit, it’s a scale. It describes a relationship between two levels.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Definition for (sound) amplitudes: </a:t>
            </a:r>
            <a:r>
              <a:rPr lang="en-US" i="1" spc="150" dirty="0" err="1" smtClean="0">
                <a:latin typeface="+mn-lt"/>
              </a:rPr>
              <a:t>A</a:t>
            </a:r>
            <a:r>
              <a:rPr lang="en-US" baseline="-20000" dirty="0" err="1" smtClean="0">
                <a:latin typeface="+mn-lt"/>
              </a:rPr>
              <a:t>dB</a:t>
            </a:r>
            <a:r>
              <a:rPr lang="en-US" spc="100" dirty="0" smtClean="0">
                <a:latin typeface="+mn-lt"/>
              </a:rPr>
              <a:t>=</a:t>
            </a:r>
            <a:r>
              <a:rPr lang="en-US" dirty="0" smtClean="0">
                <a:latin typeface="+mn-lt"/>
              </a:rPr>
              <a:t>20 lo</a:t>
            </a:r>
            <a:r>
              <a:rPr lang="en-US" spc="150" dirty="0" smtClean="0">
                <a:latin typeface="+mn-lt"/>
              </a:rPr>
              <a:t>g</a:t>
            </a:r>
            <a:r>
              <a:rPr lang="en-US" baseline="-20000" dirty="0" smtClean="0">
                <a:latin typeface="+mn-lt"/>
              </a:rPr>
              <a:t>10</a:t>
            </a:r>
            <a:r>
              <a:rPr lang="en-US" dirty="0" smtClean="0">
                <a:latin typeface="+mn-lt"/>
              </a:rPr>
              <a:t> (</a:t>
            </a:r>
            <a:r>
              <a:rPr lang="en-US" i="1" dirty="0" err="1" smtClean="0">
                <a:latin typeface="+mn-lt"/>
              </a:rPr>
              <a:t>AmplitudeRatio</a:t>
            </a:r>
            <a:r>
              <a:rPr lang="en-US" dirty="0" smtClean="0">
                <a:latin typeface="+mn-lt"/>
              </a:rPr>
              <a:t>)</a:t>
            </a:r>
            <a:r>
              <a:rPr lang="en-US" dirty="0" smtClean="0"/>
              <a:t>, meaning: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0)=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4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</a:t>
            </a:r>
            <a:r>
              <a:rPr lang="en-US" dirty="0" smtClean="0">
                <a:latin typeface="+mn-lt"/>
              </a:rPr>
              <a:t>10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r>
              <a:rPr lang="en-US" spc="150" dirty="0" smtClean="0">
                <a:sym typeface="Wingdings" panose="05000000000000000000" pitchFamily="2" charset="2"/>
              </a:rPr>
              <a:t>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00" dirty="0" smtClean="0">
                <a:latin typeface="+mn-lt"/>
                <a:sym typeface="Wingdings" panose="05000000000000000000" pitchFamily="2" charset="2"/>
              </a:rPr>
              <a:t>-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2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0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,</a:t>
            </a:r>
            <a:endParaRPr lang="en-US" dirty="0" smtClean="0"/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if </a:t>
            </a:r>
            <a:r>
              <a:rPr lang="en-US" dirty="0" err="1" smtClean="0"/>
              <a:t>AmplitudeRati</a:t>
            </a:r>
            <a:r>
              <a:rPr lang="en-US" spc="150" dirty="0" err="1" smtClean="0"/>
              <a:t>o</a:t>
            </a:r>
            <a:r>
              <a:rPr lang="en-US" spc="150" dirty="0" smtClean="0"/>
              <a:t>=</a:t>
            </a:r>
            <a:r>
              <a:rPr lang="en-US" dirty="0" smtClean="0"/>
              <a:t>A</a:t>
            </a:r>
            <a:r>
              <a:rPr lang="en-US" spc="150" dirty="0" smtClean="0"/>
              <a:t>1/</a:t>
            </a:r>
            <a:r>
              <a:rPr lang="en-US" dirty="0" smtClean="0"/>
              <a:t>A</a:t>
            </a:r>
            <a:r>
              <a:rPr lang="en-US" spc="150" dirty="0" smtClean="0"/>
              <a:t>2=</a:t>
            </a:r>
            <a:r>
              <a:rPr lang="en-US" spc="150" dirty="0" smtClean="0">
                <a:latin typeface="+mn-lt"/>
              </a:rPr>
              <a:t>1/2</a:t>
            </a:r>
            <a:r>
              <a:rPr lang="en-US" dirty="0" smtClean="0"/>
              <a:t>	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	2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lo</a:t>
            </a:r>
            <a:r>
              <a:rPr lang="en-US" spc="100" dirty="0" smtClean="0">
                <a:sym typeface="Wingdings" panose="05000000000000000000" pitchFamily="2" charset="2"/>
              </a:rPr>
              <a:t>g</a:t>
            </a:r>
            <a:r>
              <a:rPr lang="en-US" baseline="-20000" dirty="0" smtClean="0">
                <a:sym typeface="Wingdings" panose="05000000000000000000" pitchFamily="2" charset="2"/>
              </a:rPr>
              <a:t>1</a:t>
            </a:r>
            <a:r>
              <a:rPr lang="en-US" spc="150" baseline="-20000" dirty="0" smtClean="0">
                <a:sym typeface="Wingdings" panose="05000000000000000000" pitchFamily="2" charset="2"/>
              </a:rPr>
              <a:t>0</a:t>
            </a:r>
            <a:r>
              <a:rPr lang="en-US" spc="150" dirty="0" smtClean="0">
                <a:sym typeface="Wingdings" panose="05000000000000000000" pitchFamily="2" charset="2"/>
              </a:rPr>
              <a:t>(1/2)=</a:t>
            </a:r>
            <a:r>
              <a:rPr lang="en-US" dirty="0" smtClean="0">
                <a:sym typeface="Wingdings" panose="05000000000000000000" pitchFamily="2" charset="2"/>
              </a:rPr>
              <a:t> 	</a:t>
            </a:r>
            <a:r>
              <a:rPr lang="en-US" spc="150" dirty="0" smtClean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6.0</a:t>
            </a:r>
            <a:r>
              <a:rPr lang="en-US" spc="15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B≈</a:t>
            </a:r>
            <a:r>
              <a:rPr lang="en-US" spc="150" dirty="0" smtClean="0">
                <a:latin typeface="+mn-lt"/>
                <a:sym typeface="Wingdings" panose="05000000000000000000" pitchFamily="2" charset="2"/>
              </a:rPr>
              <a:t>-6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dB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lvl="2">
              <a:spcBef>
                <a:spcPts val="12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The unit </a:t>
            </a:r>
            <a:r>
              <a:rPr lang="en-US" dirty="0" smtClean="0">
                <a:latin typeface="+mn-lt"/>
              </a:rPr>
              <a:t>dB FS </a:t>
            </a:r>
            <a:r>
              <a:rPr lang="en-US" dirty="0" smtClean="0"/>
              <a:t>(Decibel full scale): relates to the maximum output of the given system.</a:t>
            </a:r>
          </a:p>
          <a:p>
            <a:pPr lvl="3">
              <a:spcBef>
                <a:spcPts val="800"/>
              </a:spcBef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/>
              <a:t>E.g.: Audio sample amplitudes in MATLAB are in range [-1, +1)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spc="150" dirty="0" smtClean="0"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d</a:t>
            </a:r>
            <a:r>
              <a:rPr lang="en-US" spc="150" dirty="0" smtClean="0">
                <a:sym typeface="Wingdings" panose="05000000000000000000" pitchFamily="2" charset="2"/>
              </a:rPr>
              <a:t>B</a:t>
            </a:r>
            <a:r>
              <a:rPr lang="en-US" dirty="0" smtClean="0">
                <a:sym typeface="Wingdings" panose="05000000000000000000" pitchFamily="2" charset="2"/>
              </a:rPr>
              <a:t>FS means |signal| values approach 1.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61492" y="3557637"/>
            <a:ext cx="309455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47766" y="3557637"/>
            <a:ext cx="4723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1492" y="4597812"/>
            <a:ext cx="43585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86164" y="344830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Clr>
                <a:schemeClr val="accent2"/>
              </a:buClr>
            </a:pPr>
            <a:r>
              <a:rPr lang="en-US" sz="800" dirty="0" smtClean="0">
                <a:solidFill>
                  <a:srgbClr val="E30037"/>
                </a:solidFill>
                <a:latin typeface="+mj-lt"/>
              </a:rPr>
              <a:t>0 dB FS</a:t>
            </a:r>
          </a:p>
        </p:txBody>
      </p:sp>
      <p:sp>
        <p:nvSpPr>
          <p:cNvPr id="16" name="Textplatzhalter 5"/>
          <p:cNvSpPr txBox="1">
            <a:spLocks/>
          </p:cNvSpPr>
          <p:nvPr/>
        </p:nvSpPr>
        <p:spPr bwMode="gray">
          <a:xfrm>
            <a:off x="5740057" y="3651987"/>
            <a:ext cx="2376264" cy="43088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Tx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80975" algn="l" defTabSz="914400" rtl="0" eaLnBrk="1" latinLnBrk="0" hangingPunct="1">
              <a:spcBef>
                <a:spcPts val="400"/>
              </a:spcBef>
              <a:buClr>
                <a:schemeClr val="tx2"/>
              </a:buClr>
              <a:buFont typeface="Calibri Light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7" lvl="3" indent="0">
              <a:spcBef>
                <a:spcPts val="800"/>
              </a:spcBef>
              <a:buNone/>
              <a:tabLst>
                <a:tab pos="2916238" algn="l"/>
                <a:tab pos="3200400" algn="l"/>
                <a:tab pos="457200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Further increase in amplitude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clipping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89688" y="4234644"/>
            <a:ext cx="306898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Conversion</a:t>
            </a:r>
            <a:r>
              <a:rPr lang="en-US" sz="1400" b="1" dirty="0">
                <a:solidFill>
                  <a:prstClr val="black"/>
                </a:solidFill>
              </a:rPr>
              <a:t>: </a:t>
            </a:r>
            <a:r>
              <a:rPr lang="en-US" sz="1400" b="1" dirty="0" smtClean="0">
                <a:solidFill>
                  <a:prstClr val="black"/>
                </a:solidFill>
              </a:rPr>
              <a:t/>
            </a:r>
            <a:br>
              <a:rPr lang="en-US" sz="1400" b="1" dirty="0" smtClean="0">
                <a:solidFill>
                  <a:prstClr val="black"/>
                </a:solidFill>
              </a:rPr>
            </a:br>
            <a:r>
              <a:rPr lang="en-US" sz="1400" b="1" i="1" dirty="0" smtClean="0">
                <a:solidFill>
                  <a:prstClr val="black"/>
                </a:solidFill>
                <a:latin typeface="+mj-lt"/>
              </a:rPr>
              <a:t>dB</a:t>
            </a:r>
            <a:r>
              <a:rPr lang="en-US" sz="1400" b="1" dirty="0">
                <a:solidFill>
                  <a:prstClr val="black"/>
                </a:solidFill>
                <a:latin typeface="+mj-lt"/>
              </a:rPr>
              <a:t> = 20 lo</a:t>
            </a:r>
            <a:r>
              <a:rPr lang="en-US" sz="1400" b="1" spc="100" dirty="0">
                <a:solidFill>
                  <a:prstClr val="black"/>
                </a:solidFill>
                <a:latin typeface="+mj-lt"/>
              </a:rPr>
              <a:t>g</a:t>
            </a:r>
            <a:r>
              <a:rPr lang="en-US" sz="14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1400" b="1" spc="100" baseline="-25000" dirty="0">
                <a:solidFill>
                  <a:prstClr val="black"/>
                </a:solidFill>
                <a:latin typeface="+mj-lt"/>
              </a:rPr>
              <a:t>0</a:t>
            </a:r>
            <a:r>
              <a:rPr lang="en-US" sz="1400" b="1" spc="100" dirty="0">
                <a:solidFill>
                  <a:prstClr val="black"/>
                </a:solidFill>
                <a:latin typeface="+mj-lt"/>
              </a:rPr>
              <a:t>(</a:t>
            </a:r>
            <a:r>
              <a:rPr lang="en-US" sz="1400" b="1" i="1" dirty="0">
                <a:solidFill>
                  <a:prstClr val="black"/>
                </a:solidFill>
                <a:latin typeface="+mj-lt"/>
              </a:rPr>
              <a:t>ma</a:t>
            </a:r>
            <a:r>
              <a:rPr lang="en-US" sz="1400" b="1" i="1" spc="100" dirty="0">
                <a:solidFill>
                  <a:prstClr val="black"/>
                </a:solidFill>
                <a:latin typeface="+mj-lt"/>
              </a:rPr>
              <a:t>g</a:t>
            </a:r>
            <a:r>
              <a:rPr lang="en-US" sz="1400" b="1" dirty="0">
                <a:solidFill>
                  <a:prstClr val="black"/>
                </a:solidFill>
                <a:latin typeface="+mj-lt"/>
              </a:rPr>
              <a:t>) </a:t>
            </a:r>
            <a:r>
              <a:rPr lang="en-US" sz="10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</a:t>
            </a:r>
            <a:r>
              <a:rPr lang="en-US" sz="1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ma</a:t>
            </a:r>
            <a:r>
              <a:rPr lang="en-US" sz="1400" b="1" i="1" spc="15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g</a:t>
            </a:r>
            <a:r>
              <a:rPr lang="en-US" sz="1400" b="1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= 1</a:t>
            </a:r>
            <a:r>
              <a:rPr lang="en-US" sz="1400" b="1" spc="15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0</a:t>
            </a:r>
            <a:r>
              <a:rPr lang="en-US" sz="1400" b="1" spc="150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en-US" sz="1400" b="1" i="1" spc="150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dB</a:t>
            </a:r>
            <a:r>
              <a:rPr lang="en-US" sz="1400" b="1" spc="150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/</a:t>
            </a:r>
            <a:r>
              <a:rPr lang="en-US" sz="1400" b="1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2</a:t>
            </a:r>
            <a:r>
              <a:rPr lang="en-US" sz="1400" b="1" spc="150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0</a:t>
            </a:r>
            <a:r>
              <a:rPr lang="en-US" sz="1400" b="1" baseline="30000" dirty="0">
                <a:solidFill>
                  <a:prstClr val="black"/>
                </a:solidFill>
                <a:latin typeface="+mj-lt"/>
                <a:sym typeface="Wingdings" panose="05000000000000000000" pitchFamily="2" charset="2"/>
              </a:rPr>
              <a:t>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919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Scales and units in audio signal processing</a:t>
            </a:r>
            <a:r>
              <a:rPr lang="hu-HU" b="1" dirty="0" smtClean="0"/>
              <a:t>: dB FS</a:t>
            </a:r>
            <a:endParaRPr lang="en-US" b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998F10C9-68C7-4857-950B-59B3D01EEAB0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 smtClean="0"/>
              <a:t> 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04000" y="1103828"/>
            <a:ext cx="8137525" cy="430887"/>
          </a:xfrm>
        </p:spPr>
        <p:txBody>
          <a:bodyPr/>
          <a:lstStyle/>
          <a:p>
            <a:pPr lvl="2"/>
            <a:r>
              <a:rPr lang="en-US" dirty="0" smtClean="0"/>
              <a:t>The peaks (dB FS) of a signal do not necessarily reveal its impact on “loudness”. Calculating the RMS (root-mean-square) of chunks of samples helps </a:t>
            </a:r>
            <a:r>
              <a:rPr lang="en-US" sz="1200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latin typeface="+mn-lt"/>
                <a:sym typeface="Wingdings" panose="05000000000000000000" pitchFamily="2" charset="2"/>
              </a:rPr>
              <a:t>signal form matters!</a:t>
            </a:r>
            <a:endParaRPr lang="en-US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98675"/>
            <a:ext cx="4064755" cy="3147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150" y="2673254"/>
            <a:ext cx="3172268" cy="9786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88024" y="3075806"/>
            <a:ext cx="3240361" cy="7200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 algn="l">
              <a:spcBef>
                <a:spcPts val="800"/>
              </a:spcBef>
              <a:buClr>
                <a:schemeClr val="accent2"/>
              </a:buClr>
              <a:buFont typeface="Calibri Light" pitchFamily="34" charset="0"/>
              <a:buChar char="•"/>
            </a:pPr>
            <a:endParaRPr lang="en-US" sz="1400" dirty="0" err="1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320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PEP-Schulung">
  <a:themeElements>
    <a:clrScheme name="Audifon_Tamas">
      <a:dk1>
        <a:sysClr val="windowText" lastClr="000000"/>
      </a:dk1>
      <a:lt1>
        <a:sysClr val="window" lastClr="FFFFFF"/>
      </a:lt1>
      <a:dk2>
        <a:srgbClr val="6C6C6C"/>
      </a:dk2>
      <a:lt2>
        <a:srgbClr val="DDDDDD"/>
      </a:lt2>
      <a:accent1>
        <a:srgbClr val="9B9B9B"/>
      </a:accent1>
      <a:accent2>
        <a:srgbClr val="E30037"/>
      </a:accent2>
      <a:accent3>
        <a:srgbClr val="DEE7A3"/>
      </a:accent3>
      <a:accent4>
        <a:srgbClr val="A5C26A"/>
      </a:accent4>
      <a:accent5>
        <a:srgbClr val="BAE2F4"/>
      </a:accent5>
      <a:accent6>
        <a:srgbClr val="73BED3"/>
      </a:accent6>
      <a:hlink>
        <a:srgbClr val="8D4343"/>
      </a:hlink>
      <a:folHlink>
        <a:srgbClr val="8D4343"/>
      </a:folHlink>
    </a:clrScheme>
    <a:fontScheme name="audifon_2015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>
          <a:noFill/>
        </a:ln>
      </a:spPr>
      <a:bodyPr rtlCol="0" anchor="ctr"/>
      <a:lstStyle>
        <a:defPPr marL="180000" indent="-180000" algn="l">
          <a:spcBef>
            <a:spcPts val="800"/>
          </a:spcBef>
          <a:buClr>
            <a:schemeClr val="accent2"/>
          </a:buClr>
          <a:buFont typeface="Calibri Light" pitchFamily="34" charset="0"/>
          <a:buChar char="•"/>
          <a:defRPr sz="1400" dirty="0" err="1" smtClean="0">
            <a:solidFill>
              <a:schemeClr val="tx2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180000" indent="-180000">
          <a:spcBef>
            <a:spcPts val="800"/>
          </a:spcBef>
          <a:buClr>
            <a:schemeClr val="accent2"/>
          </a:buClr>
          <a:buFont typeface="Calibri Light" pitchFamily="34" charset="0"/>
          <a:buChar char="•"/>
          <a:defRPr sz="1400" smtClean="0">
            <a:solidFill>
              <a:schemeClr val="tx2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audifon">
      <a:dk1>
        <a:sysClr val="windowText" lastClr="000000"/>
      </a:dk1>
      <a:lt1>
        <a:sysClr val="window" lastClr="FFFFFF"/>
      </a:lt1>
      <a:dk2>
        <a:srgbClr val="6C6C6C"/>
      </a:dk2>
      <a:lt2>
        <a:srgbClr val="DDDDDD"/>
      </a:lt2>
      <a:accent1>
        <a:srgbClr val="9B9B9B"/>
      </a:accent1>
      <a:accent2>
        <a:srgbClr val="E30037"/>
      </a:accent2>
      <a:accent3>
        <a:srgbClr val="DEE7A3"/>
      </a:accent3>
      <a:accent4>
        <a:srgbClr val="A5C26A"/>
      </a:accent4>
      <a:accent5>
        <a:srgbClr val="BAE2F4"/>
      </a:accent5>
      <a:accent6>
        <a:srgbClr val="73BED3"/>
      </a:accent6>
      <a:hlink>
        <a:srgbClr val="F8A764"/>
      </a:hlink>
      <a:folHlink>
        <a:srgbClr val="800080"/>
      </a:folHlink>
    </a:clrScheme>
    <a:fontScheme name="audifon_2015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audifon">
      <a:dk1>
        <a:sysClr val="windowText" lastClr="000000"/>
      </a:dk1>
      <a:lt1>
        <a:sysClr val="window" lastClr="FFFFFF"/>
      </a:lt1>
      <a:dk2>
        <a:srgbClr val="6C6C6C"/>
      </a:dk2>
      <a:lt2>
        <a:srgbClr val="DDDDDD"/>
      </a:lt2>
      <a:accent1>
        <a:srgbClr val="9B9B9B"/>
      </a:accent1>
      <a:accent2>
        <a:srgbClr val="E30037"/>
      </a:accent2>
      <a:accent3>
        <a:srgbClr val="DEE7A3"/>
      </a:accent3>
      <a:accent4>
        <a:srgbClr val="A5C26A"/>
      </a:accent4>
      <a:accent5>
        <a:srgbClr val="BAE2F4"/>
      </a:accent5>
      <a:accent6>
        <a:srgbClr val="73BED3"/>
      </a:accent6>
      <a:hlink>
        <a:srgbClr val="F8A764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PEP-Schulung</Template>
  <TotalTime>0</TotalTime>
  <Words>2312</Words>
  <Application>Microsoft Office PowerPoint</Application>
  <PresentationFormat>On-screen Show (16:9)</PresentationFormat>
  <Paragraphs>487</Paragraphs>
  <Slides>43</Slides>
  <Notes>41</Notes>
  <HiddenSlides>0</HiddenSlides>
  <MMClips>12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Garamond</vt:lpstr>
      <vt:lpstr>Wingdings</vt:lpstr>
      <vt:lpstr>PEP-Schulung</vt:lpstr>
      <vt:lpstr>Bitmap</vt:lpstr>
      <vt:lpstr>Hearing Systems – Part 1 of 2</vt:lpstr>
      <vt:lpstr>Introduction</vt:lpstr>
      <vt:lpstr>Introduction</vt:lpstr>
      <vt:lpstr>Further resources</vt:lpstr>
      <vt:lpstr>Ready?</vt:lpstr>
      <vt:lpstr>Scales and units in audio signal processing</vt:lpstr>
      <vt:lpstr>Scales and units in audio signal processing</vt:lpstr>
      <vt:lpstr>Scales and units in audio signal processing</vt:lpstr>
      <vt:lpstr>Scales and units in audio signal processing: dB FS</vt:lpstr>
      <vt:lpstr>Scales and units in audio signal processing: dB FS (RMS)</vt:lpstr>
      <vt:lpstr>Scales and units in audio signal processing: dB FS (RMS)</vt:lpstr>
      <vt:lpstr>Scales and units in audio signal processing</vt:lpstr>
      <vt:lpstr>Scales and units in audio signal processing</vt:lpstr>
      <vt:lpstr>Scales and units in audio signal processing: Equal-loudness contours</vt:lpstr>
      <vt:lpstr>Scales and units in audio signal processing: dB HL</vt:lpstr>
      <vt:lpstr>Scales and units in audio signal processing: dB HL</vt:lpstr>
      <vt:lpstr>Scales and units in audio signal processing: dB HL</vt:lpstr>
      <vt:lpstr>Scales and units in audio signal processing: dB HL</vt:lpstr>
      <vt:lpstr>Scales and units in audio signal processing: dB HL</vt:lpstr>
      <vt:lpstr>Scales and units in audio signal processing: dB HL</vt:lpstr>
      <vt:lpstr>Hearing and hearing impairments</vt:lpstr>
      <vt:lpstr>Hearing and hearing impairments</vt:lpstr>
      <vt:lpstr>Short recap</vt:lpstr>
      <vt:lpstr>How hearing works</vt:lpstr>
      <vt:lpstr>Overview</vt:lpstr>
      <vt:lpstr>How hearing works</vt:lpstr>
      <vt:lpstr>How hearing works: Inner hair cells</vt:lpstr>
      <vt:lpstr>How hearing works: Outer hair cells</vt:lpstr>
      <vt:lpstr>Auditory pathway</vt:lpstr>
      <vt:lpstr>Tonotopy</vt:lpstr>
      <vt:lpstr>Tonotopy</vt:lpstr>
      <vt:lpstr>Short recap</vt:lpstr>
      <vt:lpstr>Causes of hearing impairment</vt:lpstr>
      <vt:lpstr>Causes of hearing impairment</vt:lpstr>
      <vt:lpstr>Consequences of hearing impairment</vt:lpstr>
      <vt:lpstr>First signs of a hearing impairment #1</vt:lpstr>
      <vt:lpstr>First signs of a hearing impairment #2</vt:lpstr>
      <vt:lpstr>Hearing aids – Early history</vt:lpstr>
      <vt:lpstr>Hearing aids – Modern form factors</vt:lpstr>
      <vt:lpstr>Hearing aids – Modern requirements</vt:lpstr>
      <vt:lpstr>Hearing aids – Expected features</vt:lpstr>
      <vt:lpstr>Next week</vt:lpstr>
      <vt:lpstr>Thank you very much!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Hearing Systems 1/2</dc:title>
  <dc:subject/>
  <dc:creator/>
  <dc:description>Part of the Audio Systems Technology lectures at the TU Ilmenau, 2020/2021</dc:description>
  <cp:lastModifiedBy/>
  <cp:revision>1</cp:revision>
  <dcterms:created xsi:type="dcterms:W3CDTF">2021-01-20T22:02:13Z</dcterms:created>
  <dcterms:modified xsi:type="dcterms:W3CDTF">2021-01-20T22:05:06Z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